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9" r:id="rId2"/>
    <p:sldId id="257" r:id="rId3"/>
    <p:sldId id="260" r:id="rId4"/>
    <p:sldId id="261" r:id="rId5"/>
    <p:sldId id="278" r:id="rId6"/>
    <p:sldId id="276" r:id="rId7"/>
    <p:sldId id="279" r:id="rId8"/>
    <p:sldId id="281" r:id="rId9"/>
    <p:sldId id="282" r:id="rId10"/>
    <p:sldId id="283" r:id="rId11"/>
    <p:sldId id="284" r:id="rId12"/>
    <p:sldId id="280" r:id="rId13"/>
    <p:sldId id="258" r:id="rId14"/>
    <p:sldId id="274" r:id="rId15"/>
    <p:sldId id="262" r:id="rId16"/>
    <p:sldId id="268" r:id="rId17"/>
    <p:sldId id="273" r:id="rId18"/>
    <p:sldId id="263" r:id="rId19"/>
    <p:sldId id="287" r:id="rId20"/>
    <p:sldId id="264" r:id="rId21"/>
    <p:sldId id="270" r:id="rId22"/>
    <p:sldId id="277" r:id="rId23"/>
    <p:sldId id="265" r:id="rId24"/>
    <p:sldId id="286" r:id="rId25"/>
    <p:sldId id="271" r:id="rId26"/>
    <p:sldId id="266" r:id="rId27"/>
    <p:sldId id="272"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B1A"/>
    <a:srgbClr val="15234B"/>
    <a:srgbClr val="919499"/>
    <a:srgbClr val="F0F0F0"/>
    <a:srgbClr val="333333"/>
    <a:srgbClr val="EEEEEE"/>
    <a:srgbClr val="676F89"/>
    <a:srgbClr val="DA36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009E45-C4CA-AA4F-94BD-B1EFECBC67E1}" v="1" dt="2024-04-11T20:24:21.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48"/>
    <p:restoredTop sz="94626"/>
  </p:normalViewPr>
  <p:slideViewPr>
    <p:cSldViewPr snapToGrid="0">
      <p:cViewPr varScale="1">
        <p:scale>
          <a:sx n="121" d="100"/>
          <a:sy n="121" d="100"/>
        </p:scale>
        <p:origin x="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D72D7-C014-0D40-B563-26B3300F338F}"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61BEC3-93F7-FB4A-872C-64886858E358}" type="slidenum">
              <a:rPr lang="en-US" smtClean="0"/>
              <a:t>‹#›</a:t>
            </a:fld>
            <a:endParaRPr lang="en-US"/>
          </a:p>
        </p:txBody>
      </p:sp>
    </p:spTree>
    <p:extLst>
      <p:ext uri="{BB962C8B-B14F-4D97-AF65-F5344CB8AC3E}">
        <p14:creationId xmlns:p14="http://schemas.microsoft.com/office/powerpoint/2010/main" val="3974873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1BEC3-93F7-FB4A-872C-64886858E358}" type="slidenum">
              <a:rPr lang="en-US" smtClean="0"/>
              <a:t>4</a:t>
            </a:fld>
            <a:endParaRPr lang="en-US"/>
          </a:p>
        </p:txBody>
      </p:sp>
    </p:spTree>
    <p:extLst>
      <p:ext uri="{BB962C8B-B14F-4D97-AF65-F5344CB8AC3E}">
        <p14:creationId xmlns:p14="http://schemas.microsoft.com/office/powerpoint/2010/main" val="299503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1BEC3-93F7-FB4A-872C-64886858E358}" type="slidenum">
              <a:rPr lang="en-US" smtClean="0"/>
              <a:t>5</a:t>
            </a:fld>
            <a:endParaRPr lang="en-US"/>
          </a:p>
        </p:txBody>
      </p:sp>
    </p:spTree>
    <p:extLst>
      <p:ext uri="{BB962C8B-B14F-4D97-AF65-F5344CB8AC3E}">
        <p14:creationId xmlns:p14="http://schemas.microsoft.com/office/powerpoint/2010/main" val="223277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1BEC3-93F7-FB4A-872C-64886858E358}" type="slidenum">
              <a:rPr lang="en-US" smtClean="0"/>
              <a:t>17</a:t>
            </a:fld>
            <a:endParaRPr lang="en-US"/>
          </a:p>
        </p:txBody>
      </p:sp>
    </p:spTree>
    <p:extLst>
      <p:ext uri="{BB962C8B-B14F-4D97-AF65-F5344CB8AC3E}">
        <p14:creationId xmlns:p14="http://schemas.microsoft.com/office/powerpoint/2010/main" val="285897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1BEC3-93F7-FB4A-872C-64886858E358}" type="slidenum">
              <a:rPr lang="en-US" smtClean="0"/>
              <a:t>21</a:t>
            </a:fld>
            <a:endParaRPr lang="en-US"/>
          </a:p>
        </p:txBody>
      </p:sp>
    </p:spTree>
    <p:extLst>
      <p:ext uri="{BB962C8B-B14F-4D97-AF65-F5344CB8AC3E}">
        <p14:creationId xmlns:p14="http://schemas.microsoft.com/office/powerpoint/2010/main" val="66016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61BEC3-93F7-FB4A-872C-64886858E358}" type="slidenum">
              <a:rPr lang="en-US" smtClean="0"/>
              <a:t>22</a:t>
            </a:fld>
            <a:endParaRPr lang="en-US"/>
          </a:p>
        </p:txBody>
      </p:sp>
    </p:spTree>
    <p:extLst>
      <p:ext uri="{BB962C8B-B14F-4D97-AF65-F5344CB8AC3E}">
        <p14:creationId xmlns:p14="http://schemas.microsoft.com/office/powerpoint/2010/main" val="304175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6ED7-ABA9-66A7-5D1F-AE6985027A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721CA3-0D87-98CF-DF35-84248FB4BE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D285A1-441D-9538-A7E2-B55B633F6174}"/>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F9FF06A5-6B8E-A7AC-D502-43307BC53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BE31A-A3E7-7181-47EB-7A2E9B686E33}"/>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3938722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0B6A-02DA-782D-8464-1B08511AA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ED5E9B-9648-B8BD-05AE-303672C80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08569-C1D8-B6D7-E0D7-2FD613340C3E}"/>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0984FB61-FA0D-345F-303A-F6EB2C26C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14989-EAA1-B617-DE2C-C8944C02CCCE}"/>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22363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D5A314-60ED-F43B-1D4D-4AF64A6444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4CAC46-AFF3-C79F-2FC8-A9FA50D75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0BA3C7-FC12-89CB-0CD9-B1BE350C42A7}"/>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8A40402F-F3D4-4889-CC5B-E481AB939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0F51D-702A-3B87-051E-7B223B3CB5E8}"/>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20518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89C0-C1AC-8E46-3FC5-0843395F09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1A87F6-1C46-CA67-A004-A5702B3A1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A2B62A-3B7C-982D-03EA-C20553DA50F7}"/>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AFC11766-4A7F-4A1E-9E34-8F1A9566D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9E2F4-9E73-E425-193F-A054CAB8A73C}"/>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67522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96D4-E317-DFB3-B7C2-00861514BB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487916-365E-9F16-5607-469C7EEC98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AA1FBC-B3DC-54CC-7D53-87513F970264}"/>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4513AC44-B4BA-7E7F-F026-1042EDAEB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ED264-87F0-DA42-F432-53759BAFB5F6}"/>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332866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154E-6030-7B12-78C7-D34EE94F49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93630-C65C-251C-376D-4D5C5C20A6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62277-E8D2-7146-F4BB-479708DB41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1446A7-8A05-A933-ECE6-A9A11633FA2A}"/>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6" name="Footer Placeholder 5">
            <a:extLst>
              <a:ext uri="{FF2B5EF4-FFF2-40B4-BE49-F238E27FC236}">
                <a16:creationId xmlns:a16="http://schemas.microsoft.com/office/drawing/2014/main" id="{E64DBBD9-DCD9-1002-0583-6022734F63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59E57-246D-2C70-94C9-DF4E7F4741A2}"/>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294659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48BC-11D8-88A3-BAF7-ED2FEBDA30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0C5E5F-6742-FD03-3494-A4BBFBABE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B94F47-AA9B-C3DF-CC9A-2AD7CE2F16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121BE-B19A-7049-92C3-5DCB113A10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B87DEA-961B-1D36-8494-3932BC4793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584C05-0BCB-47E3-B1A7-83EEA3BA6A66}"/>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8" name="Footer Placeholder 7">
            <a:extLst>
              <a:ext uri="{FF2B5EF4-FFF2-40B4-BE49-F238E27FC236}">
                <a16:creationId xmlns:a16="http://schemas.microsoft.com/office/drawing/2014/main" id="{3DE6B75C-C9AC-5E21-E3DF-83D98564F4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FC8F52-40FE-F8FA-4374-F8B47748BAE3}"/>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159927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5A53-C930-804D-2383-253708B186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A4553-77BD-CFAB-FB68-23303B5EF113}"/>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4" name="Footer Placeholder 3">
            <a:extLst>
              <a:ext uri="{FF2B5EF4-FFF2-40B4-BE49-F238E27FC236}">
                <a16:creationId xmlns:a16="http://schemas.microsoft.com/office/drawing/2014/main" id="{A516E6C2-D182-A787-38F9-37B7958996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B7BB5A-DC06-08ED-270E-CCB71714F1D4}"/>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264213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814C1A-42B3-AF79-593F-EC69C2767C89}"/>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3" name="Footer Placeholder 2">
            <a:extLst>
              <a:ext uri="{FF2B5EF4-FFF2-40B4-BE49-F238E27FC236}">
                <a16:creationId xmlns:a16="http://schemas.microsoft.com/office/drawing/2014/main" id="{11BC7654-A104-592B-5420-B5D2CFEB53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54AE34-70F5-27BA-23E8-675BBE362BAB}"/>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204892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6D58-D2A3-3D49-EE73-087E143BDA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19186F-F594-8193-D11E-9D818A653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32B68-95F5-43E9-2809-D0781C37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98245-C4E9-831D-45BB-838FCD8DABD9}"/>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6" name="Footer Placeholder 5">
            <a:extLst>
              <a:ext uri="{FF2B5EF4-FFF2-40B4-BE49-F238E27FC236}">
                <a16:creationId xmlns:a16="http://schemas.microsoft.com/office/drawing/2014/main" id="{4D324C75-A5C7-7F80-D44F-5DB73128D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72B30E-C462-60DA-9785-BD5BA7E0310A}"/>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121228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0D14-02C4-F007-F491-C851D23BE5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00B79C-BD53-B9F4-5B01-CAE527395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D0DD27-C18F-4989-D8D0-45CD4D6FF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79481-C1EF-20E4-23E1-06CC019AD2E4}"/>
              </a:ext>
            </a:extLst>
          </p:cNvPr>
          <p:cNvSpPr>
            <a:spLocks noGrp="1"/>
          </p:cNvSpPr>
          <p:nvPr>
            <p:ph type="dt" sz="half" idx="10"/>
          </p:nvPr>
        </p:nvSpPr>
        <p:spPr/>
        <p:txBody>
          <a:bodyPr/>
          <a:lstStyle/>
          <a:p>
            <a:fld id="{BE28E86C-D55C-1343-971F-E2E25959F6D3}" type="datetimeFigureOut">
              <a:rPr lang="en-US" smtClean="0"/>
              <a:t>11/4/24</a:t>
            </a:fld>
            <a:endParaRPr lang="en-US"/>
          </a:p>
        </p:txBody>
      </p:sp>
      <p:sp>
        <p:nvSpPr>
          <p:cNvPr id="6" name="Footer Placeholder 5">
            <a:extLst>
              <a:ext uri="{FF2B5EF4-FFF2-40B4-BE49-F238E27FC236}">
                <a16:creationId xmlns:a16="http://schemas.microsoft.com/office/drawing/2014/main" id="{10AEF8F3-5E52-AF71-49A7-0545B17E9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3F34D1-4C5B-9C8A-B4FA-06F64E780C7E}"/>
              </a:ext>
            </a:extLst>
          </p:cNvPr>
          <p:cNvSpPr>
            <a:spLocks noGrp="1"/>
          </p:cNvSpPr>
          <p:nvPr>
            <p:ph type="sldNum" sz="quarter" idx="12"/>
          </p:nvPr>
        </p:nvSpPr>
        <p:spPr/>
        <p:txBody>
          <a:bodyPr/>
          <a:lstStyle/>
          <a:p>
            <a:fld id="{5677F388-E542-F646-9449-07D1FE8F9ED4}" type="slidenum">
              <a:rPr lang="en-US" smtClean="0"/>
              <a:t>‹#›</a:t>
            </a:fld>
            <a:endParaRPr lang="en-US"/>
          </a:p>
        </p:txBody>
      </p:sp>
    </p:spTree>
    <p:extLst>
      <p:ext uri="{BB962C8B-B14F-4D97-AF65-F5344CB8AC3E}">
        <p14:creationId xmlns:p14="http://schemas.microsoft.com/office/powerpoint/2010/main" val="3938875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3C8B45-7E69-8F7F-E7AB-367F79F22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0DF3E4-C5E7-0B31-7B16-BCE2FF94D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99D23-D8ED-7625-6FD3-4A527B440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28E86C-D55C-1343-971F-E2E25959F6D3}" type="datetimeFigureOut">
              <a:rPr lang="en-US" smtClean="0"/>
              <a:t>11/4/24</a:t>
            </a:fld>
            <a:endParaRPr lang="en-US"/>
          </a:p>
        </p:txBody>
      </p:sp>
      <p:sp>
        <p:nvSpPr>
          <p:cNvPr id="5" name="Footer Placeholder 4">
            <a:extLst>
              <a:ext uri="{FF2B5EF4-FFF2-40B4-BE49-F238E27FC236}">
                <a16:creationId xmlns:a16="http://schemas.microsoft.com/office/drawing/2014/main" id="{486C7166-76E5-668E-AB60-50830F3887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BE382A-2790-A22A-8F04-BCFB66169B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77F388-E542-F646-9449-07D1FE8F9ED4}" type="slidenum">
              <a:rPr lang="en-US" smtClean="0"/>
              <a:t>‹#›</a:t>
            </a:fld>
            <a:endParaRPr lang="en-US"/>
          </a:p>
        </p:txBody>
      </p:sp>
    </p:spTree>
    <p:extLst>
      <p:ext uri="{BB962C8B-B14F-4D97-AF65-F5344CB8AC3E}">
        <p14:creationId xmlns:p14="http://schemas.microsoft.com/office/powerpoint/2010/main" val="2408878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9.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2.png"/><Relationship Id="rId18" Type="http://schemas.openxmlformats.org/officeDocument/2006/relationships/image" Target="../media/image27.svg"/><Relationship Id="rId26" Type="http://schemas.openxmlformats.org/officeDocument/2006/relationships/image" Target="../media/image35.jpeg"/><Relationship Id="rId3" Type="http://schemas.openxmlformats.org/officeDocument/2006/relationships/image" Target="../media/image3.svg"/><Relationship Id="rId21" Type="http://schemas.openxmlformats.org/officeDocument/2006/relationships/image" Target="../media/image30.png"/><Relationship Id="rId7" Type="http://schemas.openxmlformats.org/officeDocument/2006/relationships/image" Target="../media/image7.png"/><Relationship Id="rId12" Type="http://schemas.openxmlformats.org/officeDocument/2006/relationships/image" Target="../media/image21.svg"/><Relationship Id="rId17" Type="http://schemas.openxmlformats.org/officeDocument/2006/relationships/image" Target="../media/image26.png"/><Relationship Id="rId25" Type="http://schemas.openxmlformats.org/officeDocument/2006/relationships/image" Target="../media/image34.jpeg"/><Relationship Id="rId2" Type="http://schemas.openxmlformats.org/officeDocument/2006/relationships/image" Target="../media/image2.png"/><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jpeg"/><Relationship Id="rId10" Type="http://schemas.openxmlformats.org/officeDocument/2006/relationships/image" Target="../media/image10.svg"/><Relationship Id="rId19"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3.svg"/><Relationship Id="rId22" Type="http://schemas.openxmlformats.org/officeDocument/2006/relationships/image" Target="../media/image31.png"/><Relationship Id="rId27"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40.pn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38.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1.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46.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48.jpe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5.pn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ibute Portfolio hotel opens in Montreal: Travel Weekly">
            <a:extLst>
              <a:ext uri="{FF2B5EF4-FFF2-40B4-BE49-F238E27FC236}">
                <a16:creationId xmlns:a16="http://schemas.microsoft.com/office/drawing/2014/main" id="{2F899F52-0E76-1D40-9601-600FE9420D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C2ACA28-0FCC-F997-988E-577ACF0E3A10}"/>
              </a:ext>
            </a:extLst>
          </p:cNvPr>
          <p:cNvSpPr>
            <a:spLocks noGrp="1" noRot="1" noMove="1" noResize="1" noEditPoints="1" noAdjustHandles="1" noChangeArrowheads="1" noChangeShapeType="1"/>
          </p:cNvSpPr>
          <p:nvPr/>
        </p:nvSpPr>
        <p:spPr>
          <a:xfrm>
            <a:off x="1" y="0"/>
            <a:ext cx="12191999"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BA82B54-2BEB-46BF-6D23-CE314406F8C8}"/>
              </a:ext>
            </a:extLst>
          </p:cNvPr>
          <p:cNvGrpSpPr/>
          <p:nvPr/>
        </p:nvGrpSpPr>
        <p:grpSpPr>
          <a:xfrm>
            <a:off x="2302963" y="2623910"/>
            <a:ext cx="7586070" cy="1062174"/>
            <a:chOff x="2575532" y="2897915"/>
            <a:chExt cx="7586070" cy="1062174"/>
          </a:xfrm>
        </p:grpSpPr>
        <p:grpSp>
          <p:nvGrpSpPr>
            <p:cNvPr id="9" name="Group 8">
              <a:extLst>
                <a:ext uri="{FF2B5EF4-FFF2-40B4-BE49-F238E27FC236}">
                  <a16:creationId xmlns:a16="http://schemas.microsoft.com/office/drawing/2014/main" id="{FA58BDB2-442F-15D4-1F9D-6223D96FE60C}"/>
                </a:ext>
              </a:extLst>
            </p:cNvPr>
            <p:cNvGrpSpPr/>
            <p:nvPr/>
          </p:nvGrpSpPr>
          <p:grpSpPr>
            <a:xfrm>
              <a:off x="2575532" y="2897915"/>
              <a:ext cx="1506455" cy="1062174"/>
              <a:chOff x="3023981" y="2199242"/>
              <a:chExt cx="664933" cy="493133"/>
            </a:xfrm>
          </p:grpSpPr>
          <p:sp>
            <p:nvSpPr>
              <p:cNvPr id="4" name="Oval 3">
                <a:extLst>
                  <a:ext uri="{FF2B5EF4-FFF2-40B4-BE49-F238E27FC236}">
                    <a16:creationId xmlns:a16="http://schemas.microsoft.com/office/drawing/2014/main" id="{E7ED4007-39E9-574D-19B5-46AD7A05F2E9}"/>
                  </a:ext>
                </a:extLst>
              </p:cNvPr>
              <p:cNvSpPr>
                <a:spLocks noChangeAspect="1"/>
              </p:cNvSpPr>
              <p:nvPr/>
            </p:nvSpPr>
            <p:spPr>
              <a:xfrm>
                <a:off x="3023981" y="2380744"/>
                <a:ext cx="125833" cy="134713"/>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Oval 4">
                <a:extLst>
                  <a:ext uri="{FF2B5EF4-FFF2-40B4-BE49-F238E27FC236}">
                    <a16:creationId xmlns:a16="http://schemas.microsoft.com/office/drawing/2014/main" id="{6D776A24-76B8-63D9-B02F-E5C5E4C74287}"/>
                  </a:ext>
                </a:extLst>
              </p:cNvPr>
              <p:cNvSpPr>
                <a:spLocks noChangeAspect="1"/>
              </p:cNvSpPr>
              <p:nvPr/>
            </p:nvSpPr>
            <p:spPr>
              <a:xfrm>
                <a:off x="3228289" y="2199242"/>
                <a:ext cx="460625" cy="493133"/>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6" name="Graphic 5" descr="Fork and knife with solid fill">
                <a:extLst>
                  <a:ext uri="{FF2B5EF4-FFF2-40B4-BE49-F238E27FC236}">
                    <a16:creationId xmlns:a16="http://schemas.microsoft.com/office/drawing/2014/main" id="{8E706CB9-CCA6-843C-B7C5-DA7201461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937" y="2278305"/>
                <a:ext cx="317329" cy="335006"/>
              </a:xfrm>
              <a:prstGeom prst="rect">
                <a:avLst/>
              </a:prstGeom>
            </p:spPr>
          </p:pic>
        </p:grpSp>
        <p:sp>
          <p:nvSpPr>
            <p:cNvPr id="7" name="TextBox 6">
              <a:extLst>
                <a:ext uri="{FF2B5EF4-FFF2-40B4-BE49-F238E27FC236}">
                  <a16:creationId xmlns:a16="http://schemas.microsoft.com/office/drawing/2014/main" id="{737D8D61-20B0-9A5D-FB95-56393E189BCC}"/>
                </a:ext>
              </a:extLst>
            </p:cNvPr>
            <p:cNvSpPr txBox="1"/>
            <p:nvPr/>
          </p:nvSpPr>
          <p:spPr>
            <a:xfrm>
              <a:off x="4359078" y="2921168"/>
              <a:ext cx="5802524" cy="1015663"/>
            </a:xfrm>
            <a:prstGeom prst="rect">
              <a:avLst/>
            </a:prstGeom>
            <a:noFill/>
          </p:spPr>
          <p:txBody>
            <a:bodyPr wrap="square" rtlCol="0">
              <a:spAutoFit/>
            </a:bodyPr>
            <a:lstStyle/>
            <a:p>
              <a:r>
                <a:rPr lang="en-US" sz="6000" b="1">
                  <a:solidFill>
                    <a:schemeClr val="bg1"/>
                  </a:solidFill>
                  <a:latin typeface="Avenir Book" panose="02000503020000020003" pitchFamily="2" charset="0"/>
                </a:rPr>
                <a:t>dine &amp; discover</a:t>
              </a:r>
            </a:p>
          </p:txBody>
        </p:sp>
      </p:grpSp>
      <p:sp>
        <p:nvSpPr>
          <p:cNvPr id="12" name="TextBox 11">
            <a:extLst>
              <a:ext uri="{FF2B5EF4-FFF2-40B4-BE49-F238E27FC236}">
                <a16:creationId xmlns:a16="http://schemas.microsoft.com/office/drawing/2014/main" id="{1CB7F5DA-AAAD-76EE-73C6-5FCA03B293E3}"/>
              </a:ext>
            </a:extLst>
          </p:cNvPr>
          <p:cNvSpPr txBox="1"/>
          <p:nvPr/>
        </p:nvSpPr>
        <p:spPr>
          <a:xfrm>
            <a:off x="3036001" y="3856380"/>
            <a:ext cx="6119993" cy="400110"/>
          </a:xfrm>
          <a:prstGeom prst="rect">
            <a:avLst/>
          </a:prstGeom>
          <a:noFill/>
        </p:spPr>
        <p:txBody>
          <a:bodyPr wrap="square" rtlCol="0">
            <a:spAutoFit/>
          </a:bodyPr>
          <a:lstStyle/>
          <a:p>
            <a:pPr algn="ctr"/>
            <a:r>
              <a:rPr lang="en-US" sz="2000" b="1">
                <a:solidFill>
                  <a:schemeClr val="bg1"/>
                </a:solidFill>
                <a:latin typeface="Avenir Book" panose="02000503020000020003" pitchFamily="2" charset="0"/>
              </a:rPr>
              <a:t>A database for restaurant reviews &amp; reservations.</a:t>
            </a:r>
          </a:p>
        </p:txBody>
      </p:sp>
      <p:sp>
        <p:nvSpPr>
          <p:cNvPr id="46" name="TextBox 45">
            <a:extLst>
              <a:ext uri="{FF2B5EF4-FFF2-40B4-BE49-F238E27FC236}">
                <a16:creationId xmlns:a16="http://schemas.microsoft.com/office/drawing/2014/main" id="{0611489C-9250-CDF1-4428-C08FA9C89B47}"/>
              </a:ext>
            </a:extLst>
          </p:cNvPr>
          <p:cNvSpPr txBox="1"/>
          <p:nvPr/>
        </p:nvSpPr>
        <p:spPr>
          <a:xfrm>
            <a:off x="6161916" y="6486102"/>
            <a:ext cx="5988160" cy="338554"/>
          </a:xfrm>
          <a:prstGeom prst="rect">
            <a:avLst/>
          </a:prstGeom>
          <a:noFill/>
        </p:spPr>
        <p:txBody>
          <a:bodyPr wrap="square" rtlCol="0">
            <a:spAutoFit/>
          </a:bodyPr>
          <a:lstStyle/>
          <a:p>
            <a:pPr algn="r"/>
            <a:r>
              <a:rPr lang="en-US" sz="1600">
                <a:solidFill>
                  <a:schemeClr val="bg1"/>
                </a:solidFill>
                <a:latin typeface="Avenir Book" panose="02000503020000020003" pitchFamily="2" charset="0"/>
              </a:rPr>
              <a:t>April 15, 2024</a:t>
            </a:r>
          </a:p>
        </p:txBody>
      </p:sp>
    </p:spTree>
    <p:extLst>
      <p:ext uri="{BB962C8B-B14F-4D97-AF65-F5344CB8AC3E}">
        <p14:creationId xmlns:p14="http://schemas.microsoft.com/office/powerpoint/2010/main" val="159583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4" name="TextBox 3">
            <a:extLst>
              <a:ext uri="{FF2B5EF4-FFF2-40B4-BE49-F238E27FC236}">
                <a16:creationId xmlns:a16="http://schemas.microsoft.com/office/drawing/2014/main" id="{A3A8378B-7D0B-10F6-D314-52C54131D9DF}"/>
              </a:ext>
            </a:extLst>
          </p:cNvPr>
          <p:cNvSpPr txBox="1"/>
          <p:nvPr/>
        </p:nvSpPr>
        <p:spPr>
          <a:xfrm>
            <a:off x="343696" y="1075533"/>
            <a:ext cx="2733135"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Sample Restaurant Review</a:t>
            </a:r>
          </a:p>
        </p:txBody>
      </p:sp>
      <p:pic>
        <p:nvPicPr>
          <p:cNvPr id="3074" name="Picture 2">
            <a:extLst>
              <a:ext uri="{FF2B5EF4-FFF2-40B4-BE49-F238E27FC236}">
                <a16:creationId xmlns:a16="http://schemas.microsoft.com/office/drawing/2014/main" id="{F15D408A-2D8F-EF02-27CA-4184A14DF5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0637" y="1506441"/>
            <a:ext cx="4610725" cy="511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4" name="TextBox 3">
            <a:extLst>
              <a:ext uri="{FF2B5EF4-FFF2-40B4-BE49-F238E27FC236}">
                <a16:creationId xmlns:a16="http://schemas.microsoft.com/office/drawing/2014/main" id="{A3A8378B-7D0B-10F6-D314-52C54131D9DF}"/>
              </a:ext>
            </a:extLst>
          </p:cNvPr>
          <p:cNvSpPr txBox="1"/>
          <p:nvPr/>
        </p:nvSpPr>
        <p:spPr>
          <a:xfrm>
            <a:off x="343696" y="1075533"/>
            <a:ext cx="310383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Sample Reservation Booking</a:t>
            </a:r>
          </a:p>
        </p:txBody>
      </p:sp>
      <p:pic>
        <p:nvPicPr>
          <p:cNvPr id="4098" name="Picture 2">
            <a:extLst>
              <a:ext uri="{FF2B5EF4-FFF2-40B4-BE49-F238E27FC236}">
                <a16:creationId xmlns:a16="http://schemas.microsoft.com/office/drawing/2014/main" id="{F0AF0FAE-76F4-7DE2-F303-F2F83F9625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6211" y="1587081"/>
            <a:ext cx="8939578" cy="47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28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Yoko Luna Restaurant - Montréal, QC | OpenTable">
            <a:extLst>
              <a:ext uri="{FF2B5EF4-FFF2-40B4-BE49-F238E27FC236}">
                <a16:creationId xmlns:a16="http://schemas.microsoft.com/office/drawing/2014/main" id="{139CC79B-E7CD-F048-BB82-AC2C32CD44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08" b="21808"/>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noGrp="1" noRot="1" noMove="1" noResize="1" noEditPoints="1" noAdjustHandles="1" noChangeArrowheads="1" noChangeShapeType="1"/>
          </p:cNvSpPr>
          <p:nvPr/>
        </p:nvSpPr>
        <p:spPr>
          <a:xfrm>
            <a:off x="0" y="0"/>
            <a:ext cx="12191999"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2578023" y="2979934"/>
            <a:ext cx="7306886" cy="898130"/>
            <a:chOff x="2705794" y="2979935"/>
            <a:chExt cx="7306886"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1.2</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79520" y="3105833"/>
              <a:ext cx="6233160" cy="646331"/>
            </a:xfrm>
            <a:prstGeom prst="rect">
              <a:avLst/>
            </a:prstGeom>
            <a:noFill/>
          </p:spPr>
          <p:txBody>
            <a:bodyPr wrap="square" rtlCol="0">
              <a:spAutoFit/>
            </a:bodyPr>
            <a:lstStyle/>
            <a:p>
              <a:r>
                <a:rPr lang="en-US" sz="3600" b="1" dirty="0">
                  <a:solidFill>
                    <a:schemeClr val="bg1"/>
                  </a:solidFill>
                  <a:latin typeface="Avenir Book" panose="02000503020000020003" pitchFamily="2" charset="0"/>
                </a:rPr>
                <a:t>User Interface Mockup</a:t>
              </a:r>
            </a:p>
          </p:txBody>
        </p:sp>
      </p:grpSp>
      <p:cxnSp>
        <p:nvCxnSpPr>
          <p:cNvPr id="16" name="Straight Connector 15">
            <a:extLst>
              <a:ext uri="{FF2B5EF4-FFF2-40B4-BE49-F238E27FC236}">
                <a16:creationId xmlns:a16="http://schemas.microsoft.com/office/drawing/2014/main" id="{A7730984-EFB7-85C2-7201-AF18BB89DD78}"/>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7E2D6BC-643E-4719-0567-CB434452DAB0}"/>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AC76A9A-9E9B-3B82-D296-4B3DF28E190F}"/>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6992DBC-0096-5379-1442-2BCDED211DC5}"/>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30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3CA8C6-FED5-6CF9-3603-D8F89DD74F57}"/>
              </a:ext>
            </a:extLst>
          </p:cNvPr>
          <p:cNvSpPr/>
          <p:nvPr/>
        </p:nvSpPr>
        <p:spPr>
          <a:xfrm>
            <a:off x="0" y="831984"/>
            <a:ext cx="12192000" cy="2073711"/>
          </a:xfrm>
          <a:prstGeom prst="rect">
            <a:avLst/>
          </a:prstGeom>
          <a:gradFill flip="none" rotWithShape="1">
            <a:gsLst>
              <a:gs pos="0">
                <a:srgbClr val="676F89"/>
              </a:gs>
              <a:gs pos="100000">
                <a:srgbClr val="15234B"/>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C555CD5-A457-8756-F5F1-8629C7B5D80C}"/>
              </a:ext>
            </a:extLst>
          </p:cNvPr>
          <p:cNvSpPr txBox="1"/>
          <p:nvPr/>
        </p:nvSpPr>
        <p:spPr>
          <a:xfrm>
            <a:off x="2353836" y="1137318"/>
            <a:ext cx="7467600" cy="523220"/>
          </a:xfrm>
          <a:prstGeom prst="rect">
            <a:avLst/>
          </a:prstGeom>
          <a:noFill/>
        </p:spPr>
        <p:txBody>
          <a:bodyPr wrap="square" rtlCol="0">
            <a:spAutoFit/>
          </a:bodyPr>
          <a:lstStyle/>
          <a:p>
            <a:pPr algn="ctr"/>
            <a:r>
              <a:rPr lang="en-US" sz="2800" b="1">
                <a:solidFill>
                  <a:schemeClr val="bg1"/>
                </a:solidFill>
                <a:latin typeface="Avenir Book" panose="02000503020000020003" pitchFamily="2" charset="0"/>
              </a:rPr>
              <a:t>Find a table, discover a new favorite.</a:t>
            </a:r>
          </a:p>
        </p:txBody>
      </p:sp>
      <p:sp>
        <p:nvSpPr>
          <p:cNvPr id="37" name="TextBox 36">
            <a:extLst>
              <a:ext uri="{FF2B5EF4-FFF2-40B4-BE49-F238E27FC236}">
                <a16:creationId xmlns:a16="http://schemas.microsoft.com/office/drawing/2014/main" id="{D00509DE-14C8-431A-6310-42E78D583455}"/>
              </a:ext>
            </a:extLst>
          </p:cNvPr>
          <p:cNvSpPr txBox="1"/>
          <p:nvPr/>
        </p:nvSpPr>
        <p:spPr>
          <a:xfrm>
            <a:off x="8364" y="3057140"/>
            <a:ext cx="5128206" cy="307777"/>
          </a:xfrm>
          <a:prstGeom prst="rect">
            <a:avLst/>
          </a:prstGeom>
          <a:noFill/>
        </p:spPr>
        <p:txBody>
          <a:bodyPr wrap="square" rtlCol="0">
            <a:spAutoFit/>
          </a:bodyPr>
          <a:lstStyle/>
          <a:p>
            <a:r>
              <a:rPr lang="en-US" sz="1400" b="1">
                <a:solidFill>
                  <a:srgbClr val="333333"/>
                </a:solidFill>
                <a:latin typeface="Avenir Book" panose="02000503020000020003" pitchFamily="2" charset="0"/>
              </a:rPr>
              <a:t>It looks like you’re in Montreal. Not correct?</a:t>
            </a:r>
          </a:p>
        </p:txBody>
      </p:sp>
      <p:grpSp>
        <p:nvGrpSpPr>
          <p:cNvPr id="1028" name="Group 1027">
            <a:extLst>
              <a:ext uri="{FF2B5EF4-FFF2-40B4-BE49-F238E27FC236}">
                <a16:creationId xmlns:a16="http://schemas.microsoft.com/office/drawing/2014/main" id="{71948722-CD70-A059-FBB7-933176AA27F1}"/>
              </a:ext>
            </a:extLst>
          </p:cNvPr>
          <p:cNvGrpSpPr/>
          <p:nvPr/>
        </p:nvGrpSpPr>
        <p:grpSpPr>
          <a:xfrm>
            <a:off x="280781" y="237846"/>
            <a:ext cx="11630437" cy="508944"/>
            <a:chOff x="280782" y="270318"/>
            <a:chExt cx="11630437" cy="508944"/>
          </a:xfrm>
        </p:grpSpPr>
        <p:grpSp>
          <p:nvGrpSpPr>
            <p:cNvPr id="10" name="Group 9">
              <a:extLst>
                <a:ext uri="{FF2B5EF4-FFF2-40B4-BE49-F238E27FC236}">
                  <a16:creationId xmlns:a16="http://schemas.microsoft.com/office/drawing/2014/main" id="{C56426CE-A100-6A51-08C4-FFAFCAE5091B}"/>
                </a:ext>
              </a:extLst>
            </p:cNvPr>
            <p:cNvGrpSpPr/>
            <p:nvPr/>
          </p:nvGrpSpPr>
          <p:grpSpPr>
            <a:xfrm>
              <a:off x="280782" y="278224"/>
              <a:ext cx="664933" cy="493133"/>
              <a:chOff x="280781" y="246670"/>
              <a:chExt cx="814241" cy="572001"/>
            </a:xfrm>
          </p:grpSpPr>
          <p:sp>
            <p:nvSpPr>
              <p:cNvPr id="4" name="Oval 3">
                <a:extLst>
                  <a:ext uri="{FF2B5EF4-FFF2-40B4-BE49-F238E27FC236}">
                    <a16:creationId xmlns:a16="http://schemas.microsoft.com/office/drawing/2014/main" id="{B2C3D1CF-F00F-45E1-9EC2-3F53F0F74781}"/>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9" name="Group 8">
                <a:extLst>
                  <a:ext uri="{FF2B5EF4-FFF2-40B4-BE49-F238E27FC236}">
                    <a16:creationId xmlns:a16="http://schemas.microsoft.com/office/drawing/2014/main" id="{FBC75DC2-A6D1-AFC4-597F-E0CCFAD3925F}"/>
                  </a:ext>
                </a:extLst>
              </p:cNvPr>
              <p:cNvGrpSpPr/>
              <p:nvPr/>
            </p:nvGrpSpPr>
            <p:grpSpPr>
              <a:xfrm>
                <a:off x="530965" y="246670"/>
                <a:ext cx="564057" cy="572001"/>
                <a:chOff x="530965" y="246670"/>
                <a:chExt cx="564057" cy="572001"/>
              </a:xfrm>
            </p:grpSpPr>
            <p:sp>
              <p:nvSpPr>
                <p:cNvPr id="5" name="Oval 4">
                  <a:extLst>
                    <a:ext uri="{FF2B5EF4-FFF2-40B4-BE49-F238E27FC236}">
                      <a16:creationId xmlns:a16="http://schemas.microsoft.com/office/drawing/2014/main" id="{04046E02-8E11-E9E8-7D21-F9F788A75053}"/>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7" name="Graphic 6" descr="Fork and knife with solid fill">
                  <a:extLst>
                    <a:ext uri="{FF2B5EF4-FFF2-40B4-BE49-F238E27FC236}">
                      <a16:creationId xmlns:a16="http://schemas.microsoft.com/office/drawing/2014/main" id="{DB69350C-C667-5C9F-82F2-D0F06679A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8" name="TextBox 7">
              <a:extLst>
                <a:ext uri="{FF2B5EF4-FFF2-40B4-BE49-F238E27FC236}">
                  <a16:creationId xmlns:a16="http://schemas.microsoft.com/office/drawing/2014/main" id="{F44B4965-B8D6-7103-4CAC-D382A4AB8057}"/>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5" name="Picture 14" descr="A black and white logo&#10;&#10;Description automatically generated">
              <a:extLst>
                <a:ext uri="{FF2B5EF4-FFF2-40B4-BE49-F238E27FC236}">
                  <a16:creationId xmlns:a16="http://schemas.microsoft.com/office/drawing/2014/main" id="{F2A50DCE-7633-3927-8AC0-CCC71D532E63}"/>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9" name="Group 18">
              <a:extLst>
                <a:ext uri="{FF2B5EF4-FFF2-40B4-BE49-F238E27FC236}">
                  <a16:creationId xmlns:a16="http://schemas.microsoft.com/office/drawing/2014/main" id="{CB93E1F9-4AEA-F675-57BB-3C88E826C2A6}"/>
                </a:ext>
              </a:extLst>
            </p:cNvPr>
            <p:cNvGrpSpPr>
              <a:grpSpLocks noChangeAspect="1"/>
            </p:cNvGrpSpPr>
            <p:nvPr/>
          </p:nvGrpSpPr>
          <p:grpSpPr>
            <a:xfrm>
              <a:off x="11402274" y="270319"/>
              <a:ext cx="508945" cy="508943"/>
              <a:chOff x="10718800" y="160943"/>
              <a:chExt cx="698501" cy="698500"/>
            </a:xfrm>
          </p:grpSpPr>
          <p:sp>
            <p:nvSpPr>
              <p:cNvPr id="18" name="Oval 17">
                <a:extLst>
                  <a:ext uri="{FF2B5EF4-FFF2-40B4-BE49-F238E27FC236}">
                    <a16:creationId xmlns:a16="http://schemas.microsoft.com/office/drawing/2014/main" id="{EAD41978-5FFE-757F-B063-D9797E6CFBE0}"/>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User with solid fill">
                <a:extLst>
                  <a:ext uri="{FF2B5EF4-FFF2-40B4-BE49-F238E27FC236}">
                    <a16:creationId xmlns:a16="http://schemas.microsoft.com/office/drawing/2014/main" id="{8ABC66FD-A4C2-8C6B-CE38-BA11B8008FE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21" name="TextBox 20">
              <a:extLst>
                <a:ext uri="{FF2B5EF4-FFF2-40B4-BE49-F238E27FC236}">
                  <a16:creationId xmlns:a16="http://schemas.microsoft.com/office/drawing/2014/main" id="{E5284954-DE88-8EAB-2E58-0E3C969EFE1A}"/>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32" name="Graphic 31" descr="Ringer outline">
              <a:extLst>
                <a:ext uri="{FF2B5EF4-FFF2-40B4-BE49-F238E27FC236}">
                  <a16:creationId xmlns:a16="http://schemas.microsoft.com/office/drawing/2014/main" id="{033EADD2-9EED-7B79-26DF-6A4F7EB085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33" name="TextBox 32">
              <a:extLst>
                <a:ext uri="{FF2B5EF4-FFF2-40B4-BE49-F238E27FC236}">
                  <a16:creationId xmlns:a16="http://schemas.microsoft.com/office/drawing/2014/main" id="{68A3CAA6-A727-1E33-56E4-C6085BD42D80}"/>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34" name="TextBox 33">
              <a:extLst>
                <a:ext uri="{FF2B5EF4-FFF2-40B4-BE49-F238E27FC236}">
                  <a16:creationId xmlns:a16="http://schemas.microsoft.com/office/drawing/2014/main" id="{71F2D0BD-0C34-CEC2-69AF-51CBD8FFBAD0}"/>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35" name="Picture 34" descr="A black and white logo&#10;&#10;Description automatically generated">
              <a:extLst>
                <a:ext uri="{FF2B5EF4-FFF2-40B4-BE49-F238E27FC236}">
                  <a16:creationId xmlns:a16="http://schemas.microsoft.com/office/drawing/2014/main" id="{CBDBC2C0-0A7E-FAE0-8DFE-BF15F7792EEF}"/>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41" name="Straight Connector 40">
              <a:extLst>
                <a:ext uri="{FF2B5EF4-FFF2-40B4-BE49-F238E27FC236}">
                  <a16:creationId xmlns:a16="http://schemas.microsoft.com/office/drawing/2014/main" id="{159521C3-4B72-527D-BA73-7C655E0D8FB7}"/>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48" name="Graphic 47" descr="Inbox outline">
              <a:extLst>
                <a:ext uri="{FF2B5EF4-FFF2-40B4-BE49-F238E27FC236}">
                  <a16:creationId xmlns:a16="http://schemas.microsoft.com/office/drawing/2014/main" id="{D4FD51AD-AC32-D7D8-6402-9777ED015B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grpSp>
        <p:nvGrpSpPr>
          <p:cNvPr id="1027" name="Group 1026">
            <a:extLst>
              <a:ext uri="{FF2B5EF4-FFF2-40B4-BE49-F238E27FC236}">
                <a16:creationId xmlns:a16="http://schemas.microsoft.com/office/drawing/2014/main" id="{104F0AE6-C75E-0A3C-375E-48F40F4EAC23}"/>
              </a:ext>
            </a:extLst>
          </p:cNvPr>
          <p:cNvGrpSpPr/>
          <p:nvPr/>
        </p:nvGrpSpPr>
        <p:grpSpPr>
          <a:xfrm>
            <a:off x="346023" y="1957577"/>
            <a:ext cx="11483226" cy="506080"/>
            <a:chOff x="280781" y="2130060"/>
            <a:chExt cx="11483226" cy="506080"/>
          </a:xfrm>
        </p:grpSpPr>
        <p:sp>
          <p:nvSpPr>
            <p:cNvPr id="22" name="Rounded Rectangle 21">
              <a:extLst>
                <a:ext uri="{FF2B5EF4-FFF2-40B4-BE49-F238E27FC236}">
                  <a16:creationId xmlns:a16="http://schemas.microsoft.com/office/drawing/2014/main" id="{BCE0FE43-C104-172D-5131-47A8D7A56C41}"/>
                </a:ext>
              </a:extLst>
            </p:cNvPr>
            <p:cNvSpPr/>
            <p:nvPr/>
          </p:nvSpPr>
          <p:spPr>
            <a:xfrm>
              <a:off x="280781" y="2130060"/>
              <a:ext cx="6405449" cy="50608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EA22F4C-DBF3-3373-6CA7-498E03CC1615}"/>
                </a:ext>
              </a:extLst>
            </p:cNvPr>
            <p:cNvSpPr/>
            <p:nvPr/>
          </p:nvSpPr>
          <p:spPr>
            <a:xfrm>
              <a:off x="10668000" y="2131100"/>
              <a:ext cx="1096007" cy="504000"/>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Avenir Book" panose="02000503020000020003" pitchFamily="2" charset="0"/>
                </a:rPr>
                <a:t>Let’s go</a:t>
              </a:r>
            </a:p>
          </p:txBody>
        </p:sp>
        <p:cxnSp>
          <p:nvCxnSpPr>
            <p:cNvPr id="43" name="Straight Connector 42">
              <a:extLst>
                <a:ext uri="{FF2B5EF4-FFF2-40B4-BE49-F238E27FC236}">
                  <a16:creationId xmlns:a16="http://schemas.microsoft.com/office/drawing/2014/main" id="{A9FEF2D1-E6F9-7CD6-E896-991B9B005D74}"/>
                </a:ext>
              </a:extLst>
            </p:cNvPr>
            <p:cNvCxnSpPr>
              <a:cxnSpLocks/>
            </p:cNvCxnSpPr>
            <p:nvPr/>
          </p:nvCxnSpPr>
          <p:spPr>
            <a:xfrm>
              <a:off x="2749235" y="213110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279980A-D4CB-380B-E659-84057FC861B7}"/>
                </a:ext>
              </a:extLst>
            </p:cNvPr>
            <p:cNvSpPr txBox="1"/>
            <p:nvPr/>
          </p:nvSpPr>
          <p:spPr>
            <a:xfrm>
              <a:off x="862590" y="2229212"/>
              <a:ext cx="1606527" cy="307777"/>
            </a:xfrm>
            <a:prstGeom prst="rect">
              <a:avLst/>
            </a:prstGeom>
            <a:noFill/>
          </p:spPr>
          <p:txBody>
            <a:bodyPr wrap="square" rtlCol="0">
              <a:spAutoFit/>
            </a:bodyPr>
            <a:lstStyle/>
            <a:p>
              <a:r>
                <a:rPr lang="en-US" sz="1400" b="1">
                  <a:solidFill>
                    <a:srgbClr val="333333"/>
                  </a:solidFill>
                  <a:latin typeface="Avenir Book" panose="02000503020000020003" pitchFamily="2" charset="0"/>
                </a:rPr>
                <a:t>April 15, 2024</a:t>
              </a:r>
            </a:p>
          </p:txBody>
        </p:sp>
        <p:sp>
          <p:nvSpPr>
            <p:cNvPr id="46" name="Rounded Rectangle 45">
              <a:extLst>
                <a:ext uri="{FF2B5EF4-FFF2-40B4-BE49-F238E27FC236}">
                  <a16:creationId xmlns:a16="http://schemas.microsoft.com/office/drawing/2014/main" id="{64CD0144-ADCA-42BC-8AA4-1AB95C71BBC6}"/>
                </a:ext>
              </a:extLst>
            </p:cNvPr>
            <p:cNvSpPr/>
            <p:nvPr/>
          </p:nvSpPr>
          <p:spPr>
            <a:xfrm>
              <a:off x="6905338" y="2130060"/>
              <a:ext cx="3543556" cy="50608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rgbClr val="919499"/>
                </a:solidFill>
                <a:latin typeface="Avenir Book" panose="02000503020000020003" pitchFamily="2" charset="0"/>
              </a:endParaRPr>
            </a:p>
          </p:txBody>
        </p:sp>
        <p:pic>
          <p:nvPicPr>
            <p:cNvPr id="51" name="Graphic 50" descr="Flip calendar with solid fill">
              <a:extLst>
                <a:ext uri="{FF2B5EF4-FFF2-40B4-BE49-F238E27FC236}">
                  <a16:creationId xmlns:a16="http://schemas.microsoft.com/office/drawing/2014/main" id="{3A4C9CFA-02E7-F80A-921A-D688E5C0A1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919" y="2171418"/>
              <a:ext cx="423365" cy="423365"/>
            </a:xfrm>
            <a:prstGeom prst="rect">
              <a:avLst/>
            </a:prstGeom>
          </p:spPr>
        </p:pic>
        <p:pic>
          <p:nvPicPr>
            <p:cNvPr id="52" name="Picture 51" descr="A black and white logo&#10;&#10;Description automatically generated">
              <a:extLst>
                <a:ext uri="{FF2B5EF4-FFF2-40B4-BE49-F238E27FC236}">
                  <a16:creationId xmlns:a16="http://schemas.microsoft.com/office/drawing/2014/main" id="{70D6F049-1A26-FA19-05CC-64B08BFD4751}"/>
                </a:ext>
              </a:extLst>
            </p:cNvPr>
            <p:cNvPicPr>
              <a:picLocks noChangeAspect="1"/>
            </p:cNvPicPr>
            <p:nvPr/>
          </p:nvPicPr>
          <p:blipFill rotWithShape="1">
            <a:blip r:embed="rId4"/>
            <a:srcRect l="74207" t="20296" r="-5666" b="16253"/>
            <a:stretch/>
          </p:blipFill>
          <p:spPr>
            <a:xfrm>
              <a:off x="2423405" y="2223667"/>
              <a:ext cx="298124" cy="318867"/>
            </a:xfrm>
            <a:prstGeom prst="rect">
              <a:avLst/>
            </a:prstGeom>
          </p:spPr>
        </p:pic>
        <p:sp>
          <p:nvSpPr>
            <p:cNvPr id="53" name="TextBox 52">
              <a:extLst>
                <a:ext uri="{FF2B5EF4-FFF2-40B4-BE49-F238E27FC236}">
                  <a16:creationId xmlns:a16="http://schemas.microsoft.com/office/drawing/2014/main" id="{3A676BD0-F135-C4DC-0B80-160239452704}"/>
                </a:ext>
              </a:extLst>
            </p:cNvPr>
            <p:cNvSpPr txBox="1"/>
            <p:nvPr/>
          </p:nvSpPr>
          <p:spPr>
            <a:xfrm>
              <a:off x="7285377" y="2229212"/>
              <a:ext cx="3274357" cy="307777"/>
            </a:xfrm>
            <a:prstGeom prst="rect">
              <a:avLst/>
            </a:prstGeom>
            <a:noFill/>
          </p:spPr>
          <p:txBody>
            <a:bodyPr wrap="square" rtlCol="0">
              <a:spAutoFit/>
            </a:bodyPr>
            <a:lstStyle/>
            <a:p>
              <a:pPr algn="ctr"/>
              <a:r>
                <a:rPr lang="en-US" sz="1400">
                  <a:solidFill>
                    <a:schemeClr val="bg2">
                      <a:lumMod val="90000"/>
                    </a:schemeClr>
                  </a:solidFill>
                  <a:latin typeface="Avenir Book" panose="02000503020000020003" pitchFamily="2" charset="0"/>
                </a:rPr>
                <a:t>Location, Restaurant, or Cuisine</a:t>
              </a:r>
            </a:p>
          </p:txBody>
        </p:sp>
        <p:cxnSp>
          <p:nvCxnSpPr>
            <p:cNvPr id="54" name="Straight Connector 53">
              <a:extLst>
                <a:ext uri="{FF2B5EF4-FFF2-40B4-BE49-F238E27FC236}">
                  <a16:creationId xmlns:a16="http://schemas.microsoft.com/office/drawing/2014/main" id="{3484E6FB-E8D1-CCFB-74EF-F1F343007DA9}"/>
                </a:ext>
              </a:extLst>
            </p:cNvPr>
            <p:cNvCxnSpPr>
              <a:cxnSpLocks/>
            </p:cNvCxnSpPr>
            <p:nvPr/>
          </p:nvCxnSpPr>
          <p:spPr>
            <a:xfrm>
              <a:off x="4744294" y="213110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56" name="Graphic 55" descr="User outline">
              <a:extLst>
                <a:ext uri="{FF2B5EF4-FFF2-40B4-BE49-F238E27FC236}">
                  <a16:creationId xmlns:a16="http://schemas.microsoft.com/office/drawing/2014/main" id="{23B4B82F-AB10-E75A-81EE-4EF34F8909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79650" y="2177659"/>
              <a:ext cx="410883" cy="410883"/>
            </a:xfrm>
            <a:prstGeom prst="rect">
              <a:avLst/>
            </a:prstGeom>
          </p:spPr>
        </p:pic>
        <p:pic>
          <p:nvPicPr>
            <p:cNvPr id="58" name="Graphic 57" descr="Clock with solid fill">
              <a:extLst>
                <a:ext uri="{FF2B5EF4-FFF2-40B4-BE49-F238E27FC236}">
                  <a16:creationId xmlns:a16="http://schemas.microsoft.com/office/drawing/2014/main" id="{A6128559-F730-B88D-2009-CF840E72651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71632" y="2167451"/>
              <a:ext cx="431298" cy="431298"/>
            </a:xfrm>
            <a:prstGeom prst="rect">
              <a:avLst/>
            </a:prstGeom>
          </p:spPr>
        </p:pic>
        <p:sp>
          <p:nvSpPr>
            <p:cNvPr id="60" name="TextBox 59">
              <a:extLst>
                <a:ext uri="{FF2B5EF4-FFF2-40B4-BE49-F238E27FC236}">
                  <a16:creationId xmlns:a16="http://schemas.microsoft.com/office/drawing/2014/main" id="{92EA110B-43D7-4DF8-C215-AE21FBA3E246}"/>
                </a:ext>
              </a:extLst>
            </p:cNvPr>
            <p:cNvSpPr txBox="1"/>
            <p:nvPr/>
          </p:nvSpPr>
          <p:spPr>
            <a:xfrm>
              <a:off x="3376791" y="2229212"/>
              <a:ext cx="1085882" cy="307777"/>
            </a:xfrm>
            <a:prstGeom prst="rect">
              <a:avLst/>
            </a:prstGeom>
            <a:noFill/>
          </p:spPr>
          <p:txBody>
            <a:bodyPr wrap="square" rtlCol="0">
              <a:spAutoFit/>
            </a:bodyPr>
            <a:lstStyle/>
            <a:p>
              <a:r>
                <a:rPr lang="en-US" sz="1400" b="1">
                  <a:solidFill>
                    <a:srgbClr val="333333"/>
                  </a:solidFill>
                  <a:latin typeface="Avenir Book" panose="02000503020000020003" pitchFamily="2" charset="0"/>
                </a:rPr>
                <a:t>5:30 p.m.</a:t>
              </a:r>
            </a:p>
          </p:txBody>
        </p:sp>
        <p:pic>
          <p:nvPicPr>
            <p:cNvPr id="61" name="Picture 60" descr="A black and white logo&#10;&#10;Description automatically generated">
              <a:extLst>
                <a:ext uri="{FF2B5EF4-FFF2-40B4-BE49-F238E27FC236}">
                  <a16:creationId xmlns:a16="http://schemas.microsoft.com/office/drawing/2014/main" id="{191BC46B-1616-9A5F-75A6-7BD1754C63FB}"/>
                </a:ext>
              </a:extLst>
            </p:cNvPr>
            <p:cNvPicPr>
              <a:picLocks noChangeAspect="1"/>
            </p:cNvPicPr>
            <p:nvPr/>
          </p:nvPicPr>
          <p:blipFill rotWithShape="1">
            <a:blip r:embed="rId4"/>
            <a:srcRect l="74207" t="20296" r="-5666" b="16253"/>
            <a:stretch/>
          </p:blipFill>
          <p:spPr>
            <a:xfrm>
              <a:off x="6385077" y="2223667"/>
              <a:ext cx="298124" cy="318867"/>
            </a:xfrm>
            <a:prstGeom prst="rect">
              <a:avLst/>
            </a:prstGeom>
          </p:spPr>
        </p:pic>
        <p:pic>
          <p:nvPicPr>
            <p:cNvPr id="62" name="Picture 61" descr="A black and white logo&#10;&#10;Description automatically generated">
              <a:extLst>
                <a:ext uri="{FF2B5EF4-FFF2-40B4-BE49-F238E27FC236}">
                  <a16:creationId xmlns:a16="http://schemas.microsoft.com/office/drawing/2014/main" id="{6B0E46D3-2D28-9883-35C4-5753747FF326}"/>
                </a:ext>
              </a:extLst>
            </p:cNvPr>
            <p:cNvPicPr>
              <a:picLocks noChangeAspect="1"/>
            </p:cNvPicPr>
            <p:nvPr/>
          </p:nvPicPr>
          <p:blipFill rotWithShape="1">
            <a:blip r:embed="rId4"/>
            <a:srcRect l="74207" t="20296" r="-5666" b="16253"/>
            <a:stretch/>
          </p:blipFill>
          <p:spPr>
            <a:xfrm>
              <a:off x="4438717" y="2223667"/>
              <a:ext cx="298124" cy="318867"/>
            </a:xfrm>
            <a:prstGeom prst="rect">
              <a:avLst/>
            </a:prstGeom>
          </p:spPr>
        </p:pic>
        <p:sp>
          <p:nvSpPr>
            <p:cNvPr id="63" name="TextBox 62">
              <a:extLst>
                <a:ext uri="{FF2B5EF4-FFF2-40B4-BE49-F238E27FC236}">
                  <a16:creationId xmlns:a16="http://schemas.microsoft.com/office/drawing/2014/main" id="{EA5D3589-5860-0317-FD50-05D6F78457AE}"/>
                </a:ext>
              </a:extLst>
            </p:cNvPr>
            <p:cNvSpPr txBox="1"/>
            <p:nvPr/>
          </p:nvSpPr>
          <p:spPr>
            <a:xfrm>
              <a:off x="5401072" y="2229212"/>
              <a:ext cx="1085882" cy="307777"/>
            </a:xfrm>
            <a:prstGeom prst="rect">
              <a:avLst/>
            </a:prstGeom>
            <a:noFill/>
          </p:spPr>
          <p:txBody>
            <a:bodyPr wrap="square" rtlCol="0">
              <a:spAutoFit/>
            </a:bodyPr>
            <a:lstStyle/>
            <a:p>
              <a:r>
                <a:rPr lang="en-US" sz="1400" b="1">
                  <a:solidFill>
                    <a:srgbClr val="333333"/>
                  </a:solidFill>
                  <a:latin typeface="Avenir Book" panose="02000503020000020003" pitchFamily="2" charset="0"/>
                </a:rPr>
                <a:t>4 people</a:t>
              </a:r>
            </a:p>
          </p:txBody>
        </p:sp>
        <p:pic>
          <p:nvPicPr>
            <p:cNvPr id="1025" name="Graphic 1024" descr="Magnifying glass with solid fill">
              <a:extLst>
                <a:ext uri="{FF2B5EF4-FFF2-40B4-BE49-F238E27FC236}">
                  <a16:creationId xmlns:a16="http://schemas.microsoft.com/office/drawing/2014/main" id="{044A2D46-EBDE-C43A-0A47-E3C1EF8742E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75525" y="2191357"/>
              <a:ext cx="383486" cy="383486"/>
            </a:xfrm>
            <a:prstGeom prst="rect">
              <a:avLst/>
            </a:prstGeom>
          </p:spPr>
        </p:pic>
      </p:grpSp>
      <p:cxnSp>
        <p:nvCxnSpPr>
          <p:cNvPr id="1035" name="Straight Connector 1034">
            <a:extLst>
              <a:ext uri="{FF2B5EF4-FFF2-40B4-BE49-F238E27FC236}">
                <a16:creationId xmlns:a16="http://schemas.microsoft.com/office/drawing/2014/main" id="{914AF9BF-0882-581C-C80C-928416E51470}"/>
              </a:ext>
            </a:extLst>
          </p:cNvPr>
          <p:cNvCxnSpPr>
            <a:cxnSpLocks/>
          </p:cNvCxnSpPr>
          <p:nvPr/>
        </p:nvCxnSpPr>
        <p:spPr>
          <a:xfrm>
            <a:off x="108678" y="3423802"/>
            <a:ext cx="11991372" cy="0"/>
          </a:xfrm>
          <a:prstGeom prst="line">
            <a:avLst/>
          </a:prstGeom>
          <a:ln>
            <a:solidFill>
              <a:srgbClr val="EEEEEE"/>
            </a:solidFill>
          </a:ln>
        </p:spPr>
        <p:style>
          <a:lnRef idx="2">
            <a:schemeClr val="accent1"/>
          </a:lnRef>
          <a:fillRef idx="0">
            <a:schemeClr val="accent1"/>
          </a:fillRef>
          <a:effectRef idx="1">
            <a:schemeClr val="accent1"/>
          </a:effectRef>
          <a:fontRef idx="minor">
            <a:schemeClr val="tx1"/>
          </a:fontRef>
        </p:style>
      </p:cxnSp>
      <p:sp>
        <p:nvSpPr>
          <p:cNvPr id="1037" name="TextBox 1036">
            <a:extLst>
              <a:ext uri="{FF2B5EF4-FFF2-40B4-BE49-F238E27FC236}">
                <a16:creationId xmlns:a16="http://schemas.microsoft.com/office/drawing/2014/main" id="{683F950C-6C62-B4A2-469A-F04608B9AA86}"/>
              </a:ext>
            </a:extLst>
          </p:cNvPr>
          <p:cNvSpPr txBox="1"/>
          <p:nvPr/>
        </p:nvSpPr>
        <p:spPr>
          <a:xfrm>
            <a:off x="8364" y="3507189"/>
            <a:ext cx="12192000" cy="338554"/>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Recent Activity</a:t>
            </a:r>
          </a:p>
        </p:txBody>
      </p:sp>
      <p:pic>
        <p:nvPicPr>
          <p:cNvPr id="1039" name="Graphic 1038" descr="Marker with solid fill">
            <a:extLst>
              <a:ext uri="{FF2B5EF4-FFF2-40B4-BE49-F238E27FC236}">
                <a16:creationId xmlns:a16="http://schemas.microsoft.com/office/drawing/2014/main" id="{23471ABB-4938-9753-18AA-E6049AF8CC3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43612" y="3008043"/>
            <a:ext cx="414177" cy="392611"/>
          </a:xfrm>
          <a:prstGeom prst="rect">
            <a:avLst/>
          </a:prstGeom>
        </p:spPr>
      </p:pic>
      <p:sp>
        <p:nvSpPr>
          <p:cNvPr id="1041" name="TextBox 1040">
            <a:extLst>
              <a:ext uri="{FF2B5EF4-FFF2-40B4-BE49-F238E27FC236}">
                <a16:creationId xmlns:a16="http://schemas.microsoft.com/office/drawing/2014/main" id="{C0395B94-2FC0-2ACC-3A1B-DC738CDDBBDC}"/>
              </a:ext>
            </a:extLst>
          </p:cNvPr>
          <p:cNvSpPr txBox="1"/>
          <p:nvPr/>
        </p:nvSpPr>
        <p:spPr>
          <a:xfrm>
            <a:off x="4069115" y="3058943"/>
            <a:ext cx="5128206" cy="307777"/>
          </a:xfrm>
          <a:prstGeom prst="rect">
            <a:avLst/>
          </a:prstGeom>
          <a:noFill/>
        </p:spPr>
        <p:txBody>
          <a:bodyPr wrap="square" rtlCol="0">
            <a:spAutoFit/>
          </a:bodyPr>
          <a:lstStyle/>
          <a:p>
            <a:r>
              <a:rPr lang="en-US" sz="1400" b="1">
                <a:solidFill>
                  <a:srgbClr val="FF1B1A"/>
                </a:solidFill>
                <a:latin typeface="Avenir Book" panose="02000503020000020003" pitchFamily="2" charset="0"/>
              </a:rPr>
              <a:t>Get current location</a:t>
            </a:r>
          </a:p>
        </p:txBody>
      </p:sp>
      <p:sp>
        <p:nvSpPr>
          <p:cNvPr id="1042" name="TextBox 1041">
            <a:extLst>
              <a:ext uri="{FF2B5EF4-FFF2-40B4-BE49-F238E27FC236}">
                <a16:creationId xmlns:a16="http://schemas.microsoft.com/office/drawing/2014/main" id="{0A0B0754-6E29-83C6-C8AB-0DF2F56C0252}"/>
              </a:ext>
            </a:extLst>
          </p:cNvPr>
          <p:cNvSpPr txBox="1"/>
          <p:nvPr/>
        </p:nvSpPr>
        <p:spPr>
          <a:xfrm>
            <a:off x="0" y="3899659"/>
            <a:ext cx="12192000" cy="338554"/>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Nearby</a:t>
            </a:r>
            <a:r>
              <a:rPr lang="en-US" sz="1600">
                <a:solidFill>
                  <a:srgbClr val="333333"/>
                </a:solidFill>
                <a:latin typeface="Avenir Book" panose="02000503020000020003" pitchFamily="2" charset="0"/>
              </a:rPr>
              <a:t>	Friends	Following</a:t>
            </a:r>
          </a:p>
        </p:txBody>
      </p:sp>
      <p:cxnSp>
        <p:nvCxnSpPr>
          <p:cNvPr id="1044" name="Straight Connector 1043">
            <a:extLst>
              <a:ext uri="{FF2B5EF4-FFF2-40B4-BE49-F238E27FC236}">
                <a16:creationId xmlns:a16="http://schemas.microsoft.com/office/drawing/2014/main" id="{52086761-3B40-3B06-1584-FBDAAA942C1F}"/>
              </a:ext>
            </a:extLst>
          </p:cNvPr>
          <p:cNvCxnSpPr>
            <a:cxnSpLocks/>
          </p:cNvCxnSpPr>
          <p:nvPr/>
        </p:nvCxnSpPr>
        <p:spPr>
          <a:xfrm>
            <a:off x="4683623" y="4238213"/>
            <a:ext cx="813293" cy="0"/>
          </a:xfrm>
          <a:prstGeom prst="line">
            <a:avLst/>
          </a:prstGeom>
          <a:ln w="28575">
            <a:solidFill>
              <a:srgbClr val="FF1B1A"/>
            </a:solidFill>
          </a:ln>
        </p:spPr>
        <p:style>
          <a:lnRef idx="2">
            <a:schemeClr val="accent1"/>
          </a:lnRef>
          <a:fillRef idx="0">
            <a:schemeClr val="accent1"/>
          </a:fillRef>
          <a:effectRef idx="1">
            <a:schemeClr val="accent1"/>
          </a:effectRef>
          <a:fontRef idx="minor">
            <a:schemeClr val="tx1"/>
          </a:fontRef>
        </p:style>
      </p:cxnSp>
      <p:grpSp>
        <p:nvGrpSpPr>
          <p:cNvPr id="1055" name="Group 1054">
            <a:extLst>
              <a:ext uri="{FF2B5EF4-FFF2-40B4-BE49-F238E27FC236}">
                <a16:creationId xmlns:a16="http://schemas.microsoft.com/office/drawing/2014/main" id="{9A66D53E-77CC-19DC-7F5D-85AEFF9F2510}"/>
              </a:ext>
            </a:extLst>
          </p:cNvPr>
          <p:cNvGrpSpPr/>
          <p:nvPr/>
        </p:nvGrpSpPr>
        <p:grpSpPr>
          <a:xfrm>
            <a:off x="208439" y="4380485"/>
            <a:ext cx="11791850" cy="2414338"/>
            <a:chOff x="119367" y="4649007"/>
            <a:chExt cx="11791850" cy="2414338"/>
          </a:xfrm>
        </p:grpSpPr>
        <p:sp>
          <p:nvSpPr>
            <p:cNvPr id="1046" name="Rectangle 1045">
              <a:extLst>
                <a:ext uri="{FF2B5EF4-FFF2-40B4-BE49-F238E27FC236}">
                  <a16:creationId xmlns:a16="http://schemas.microsoft.com/office/drawing/2014/main" id="{0BF1A76D-5A98-237A-30AD-F0C4344B646D}"/>
                </a:ext>
              </a:extLst>
            </p:cNvPr>
            <p:cNvSpPr/>
            <p:nvPr/>
          </p:nvSpPr>
          <p:spPr>
            <a:xfrm>
              <a:off x="119367" y="4649007"/>
              <a:ext cx="2836560" cy="241155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28E9162A-E175-E1C0-103F-EC170425FF3A}"/>
                </a:ext>
              </a:extLst>
            </p:cNvPr>
            <p:cNvSpPr/>
            <p:nvPr/>
          </p:nvSpPr>
          <p:spPr>
            <a:xfrm>
              <a:off x="3104731" y="4651795"/>
              <a:ext cx="2836560" cy="241155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1052">
              <a:extLst>
                <a:ext uri="{FF2B5EF4-FFF2-40B4-BE49-F238E27FC236}">
                  <a16:creationId xmlns:a16="http://schemas.microsoft.com/office/drawing/2014/main" id="{0EB74B01-8F07-5952-9628-352FA9834119}"/>
                </a:ext>
              </a:extLst>
            </p:cNvPr>
            <p:cNvSpPr/>
            <p:nvPr/>
          </p:nvSpPr>
          <p:spPr>
            <a:xfrm>
              <a:off x="6089694" y="4649007"/>
              <a:ext cx="2836560" cy="241155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A4BC8DA6-5609-09EC-F4CF-2419CC65CD2E}"/>
                </a:ext>
              </a:extLst>
            </p:cNvPr>
            <p:cNvSpPr/>
            <p:nvPr/>
          </p:nvSpPr>
          <p:spPr>
            <a:xfrm>
              <a:off x="9074657" y="4649007"/>
              <a:ext cx="2836560" cy="2411550"/>
            </a:xfrm>
            <a:prstGeom prst="rect">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7" name="Oval 1056">
            <a:extLst>
              <a:ext uri="{FF2B5EF4-FFF2-40B4-BE49-F238E27FC236}">
                <a16:creationId xmlns:a16="http://schemas.microsoft.com/office/drawing/2014/main" id="{6E97DEAD-504C-BCD1-01A0-1D098F92059B}"/>
              </a:ext>
            </a:extLst>
          </p:cNvPr>
          <p:cNvSpPr>
            <a:spLocks/>
          </p:cNvSpPr>
          <p:nvPr/>
        </p:nvSpPr>
        <p:spPr>
          <a:xfrm>
            <a:off x="354387" y="4541208"/>
            <a:ext cx="473499" cy="4634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Google Shape;10868;p54">
            <a:extLst>
              <a:ext uri="{FF2B5EF4-FFF2-40B4-BE49-F238E27FC236}">
                <a16:creationId xmlns:a16="http://schemas.microsoft.com/office/drawing/2014/main" id="{9FF8AF8F-0535-CBA1-10AC-6335E11F69BC}"/>
              </a:ext>
            </a:extLst>
          </p:cNvPr>
          <p:cNvSpPr>
            <a:spLocks/>
          </p:cNvSpPr>
          <p:nvPr/>
        </p:nvSpPr>
        <p:spPr>
          <a:xfrm>
            <a:off x="367100" y="4629159"/>
            <a:ext cx="464947" cy="463493"/>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bg1"/>
          </a:solidFill>
          <a:ln>
            <a:solidFill>
              <a:schemeClr val="bg1"/>
            </a:solidFill>
          </a:ln>
        </p:spPr>
        <p:txBody>
          <a:bodyPr spcFirstLastPara="1" wrap="square" lIns="121900" tIns="121900" rIns="121900" bIns="121900" anchor="ctr" anchorCtr="0">
            <a:noAutofit/>
          </a:bodyPr>
          <a:lstStyle/>
          <a:p>
            <a:endParaRPr sz="2400"/>
          </a:p>
        </p:txBody>
      </p:sp>
      <p:sp>
        <p:nvSpPr>
          <p:cNvPr id="1059" name="Oval 1058">
            <a:extLst>
              <a:ext uri="{FF2B5EF4-FFF2-40B4-BE49-F238E27FC236}">
                <a16:creationId xmlns:a16="http://schemas.microsoft.com/office/drawing/2014/main" id="{A6ED1FC7-7BD2-9FBE-990E-5B94E3D68B8E}"/>
              </a:ext>
            </a:extLst>
          </p:cNvPr>
          <p:cNvSpPr>
            <a:spLocks/>
          </p:cNvSpPr>
          <p:nvPr/>
        </p:nvSpPr>
        <p:spPr>
          <a:xfrm>
            <a:off x="3330296" y="4541208"/>
            <a:ext cx="473499" cy="4634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Google Shape;10868;p54">
            <a:extLst>
              <a:ext uri="{FF2B5EF4-FFF2-40B4-BE49-F238E27FC236}">
                <a16:creationId xmlns:a16="http://schemas.microsoft.com/office/drawing/2014/main" id="{C154B6DB-56ED-0E18-3C9D-FEE1B1DDF9DB}"/>
              </a:ext>
            </a:extLst>
          </p:cNvPr>
          <p:cNvSpPr>
            <a:spLocks/>
          </p:cNvSpPr>
          <p:nvPr/>
        </p:nvSpPr>
        <p:spPr>
          <a:xfrm>
            <a:off x="3343009" y="4629159"/>
            <a:ext cx="464947" cy="463493"/>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bg1"/>
          </a:solidFill>
          <a:ln>
            <a:solidFill>
              <a:schemeClr val="bg1"/>
            </a:solidFill>
          </a:ln>
        </p:spPr>
        <p:txBody>
          <a:bodyPr spcFirstLastPara="1" wrap="square" lIns="121900" tIns="121900" rIns="121900" bIns="121900" anchor="ctr" anchorCtr="0">
            <a:noAutofit/>
          </a:bodyPr>
          <a:lstStyle/>
          <a:p>
            <a:endParaRPr sz="2400"/>
          </a:p>
        </p:txBody>
      </p:sp>
      <p:sp>
        <p:nvSpPr>
          <p:cNvPr id="1061" name="Oval 1060">
            <a:extLst>
              <a:ext uri="{FF2B5EF4-FFF2-40B4-BE49-F238E27FC236}">
                <a16:creationId xmlns:a16="http://schemas.microsoft.com/office/drawing/2014/main" id="{4271C845-DC15-8D2B-0022-45131408E5F5}"/>
              </a:ext>
            </a:extLst>
          </p:cNvPr>
          <p:cNvSpPr>
            <a:spLocks/>
          </p:cNvSpPr>
          <p:nvPr/>
        </p:nvSpPr>
        <p:spPr>
          <a:xfrm>
            <a:off x="6315373" y="4536375"/>
            <a:ext cx="473499" cy="4634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Google Shape;10868;p54">
            <a:extLst>
              <a:ext uri="{FF2B5EF4-FFF2-40B4-BE49-F238E27FC236}">
                <a16:creationId xmlns:a16="http://schemas.microsoft.com/office/drawing/2014/main" id="{C978B5C9-41D0-DD36-4338-5CF0A20D355F}"/>
              </a:ext>
            </a:extLst>
          </p:cNvPr>
          <p:cNvSpPr>
            <a:spLocks/>
          </p:cNvSpPr>
          <p:nvPr/>
        </p:nvSpPr>
        <p:spPr>
          <a:xfrm>
            <a:off x="6328086" y="4624326"/>
            <a:ext cx="464947" cy="463493"/>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bg1"/>
          </a:solidFill>
          <a:ln>
            <a:solidFill>
              <a:schemeClr val="bg1"/>
            </a:solidFill>
          </a:ln>
        </p:spPr>
        <p:txBody>
          <a:bodyPr spcFirstLastPara="1" wrap="square" lIns="121900" tIns="121900" rIns="121900" bIns="121900" anchor="ctr" anchorCtr="0">
            <a:noAutofit/>
          </a:bodyPr>
          <a:lstStyle/>
          <a:p>
            <a:endParaRPr sz="2400"/>
          </a:p>
        </p:txBody>
      </p:sp>
      <p:sp>
        <p:nvSpPr>
          <p:cNvPr id="1063" name="Oval 1062">
            <a:extLst>
              <a:ext uri="{FF2B5EF4-FFF2-40B4-BE49-F238E27FC236}">
                <a16:creationId xmlns:a16="http://schemas.microsoft.com/office/drawing/2014/main" id="{178156FF-B922-D699-4A4F-F58952B639EB}"/>
              </a:ext>
            </a:extLst>
          </p:cNvPr>
          <p:cNvSpPr>
            <a:spLocks/>
          </p:cNvSpPr>
          <p:nvPr/>
        </p:nvSpPr>
        <p:spPr>
          <a:xfrm>
            <a:off x="9299424" y="4536375"/>
            <a:ext cx="473499" cy="463493"/>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Google Shape;10868;p54">
            <a:extLst>
              <a:ext uri="{FF2B5EF4-FFF2-40B4-BE49-F238E27FC236}">
                <a16:creationId xmlns:a16="http://schemas.microsoft.com/office/drawing/2014/main" id="{E2BDA0D8-2933-9173-F8E9-6AC6E45D1665}"/>
              </a:ext>
            </a:extLst>
          </p:cNvPr>
          <p:cNvSpPr>
            <a:spLocks/>
          </p:cNvSpPr>
          <p:nvPr/>
        </p:nvSpPr>
        <p:spPr>
          <a:xfrm>
            <a:off x="9312137" y="4624326"/>
            <a:ext cx="464947" cy="463493"/>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bg1"/>
          </a:solidFill>
          <a:ln>
            <a:solidFill>
              <a:schemeClr val="bg1"/>
            </a:solidFill>
          </a:ln>
        </p:spPr>
        <p:txBody>
          <a:bodyPr spcFirstLastPara="1" wrap="square" lIns="121900" tIns="121900" rIns="121900" bIns="121900" anchor="ctr" anchorCtr="0">
            <a:noAutofit/>
          </a:bodyPr>
          <a:lstStyle/>
          <a:p>
            <a:endParaRPr sz="2400"/>
          </a:p>
        </p:txBody>
      </p:sp>
      <p:sp>
        <p:nvSpPr>
          <p:cNvPr id="1065" name="TextBox 1064">
            <a:extLst>
              <a:ext uri="{FF2B5EF4-FFF2-40B4-BE49-F238E27FC236}">
                <a16:creationId xmlns:a16="http://schemas.microsoft.com/office/drawing/2014/main" id="{D7D04963-CEE9-9382-3F08-D0CBD7F21EDF}"/>
              </a:ext>
            </a:extLst>
          </p:cNvPr>
          <p:cNvSpPr txBox="1"/>
          <p:nvPr/>
        </p:nvSpPr>
        <p:spPr>
          <a:xfrm>
            <a:off x="970598" y="4536375"/>
            <a:ext cx="1449436" cy="553998"/>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Cara-Li Farrell</a:t>
            </a:r>
          </a:p>
          <a:p>
            <a:endParaRPr lang="en-US" sz="500" b="1">
              <a:latin typeface="Arial" panose="020B0604020202020204" pitchFamily="34" charset="0"/>
              <a:cs typeface="Arial" panose="020B0604020202020204" pitchFamily="34" charset="0"/>
            </a:endParaRPr>
          </a:p>
          <a:p>
            <a:r>
              <a:rPr lang="en-US" sz="1100" b="1">
                <a:solidFill>
                  <a:schemeClr val="bg2">
                    <a:lumMod val="50000"/>
                  </a:schemeClr>
                </a:solidFill>
                <a:latin typeface="Avenir Book" panose="02000503020000020003" pitchFamily="2" charset="0"/>
                <a:cs typeface="Arial" panose="020B0604020202020204" pitchFamily="34" charset="0"/>
              </a:rPr>
              <a:t>1 hour ago</a:t>
            </a:r>
          </a:p>
        </p:txBody>
      </p:sp>
      <p:sp>
        <p:nvSpPr>
          <p:cNvPr id="1066" name="TextBox 1065">
            <a:extLst>
              <a:ext uri="{FF2B5EF4-FFF2-40B4-BE49-F238E27FC236}">
                <a16:creationId xmlns:a16="http://schemas.microsoft.com/office/drawing/2014/main" id="{83FA5D94-2190-BC2A-CEC6-222D37264A69}"/>
              </a:ext>
            </a:extLst>
          </p:cNvPr>
          <p:cNvSpPr txBox="1"/>
          <p:nvPr/>
        </p:nvSpPr>
        <p:spPr>
          <a:xfrm>
            <a:off x="3952648" y="4536375"/>
            <a:ext cx="1277914" cy="553998"/>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Olivia Hoang</a:t>
            </a:r>
          </a:p>
          <a:p>
            <a:endParaRPr lang="en-US" sz="500" b="1">
              <a:latin typeface="Arial" panose="020B0604020202020204" pitchFamily="34" charset="0"/>
              <a:cs typeface="Arial" panose="020B0604020202020204" pitchFamily="34" charset="0"/>
            </a:endParaRPr>
          </a:p>
          <a:p>
            <a:r>
              <a:rPr lang="en-US" sz="1100" b="1">
                <a:solidFill>
                  <a:schemeClr val="bg2">
                    <a:lumMod val="50000"/>
                  </a:schemeClr>
                </a:solidFill>
                <a:latin typeface="Avenir Book" panose="02000503020000020003" pitchFamily="2" charset="0"/>
                <a:cs typeface="Arial" panose="020B0604020202020204" pitchFamily="34" charset="0"/>
              </a:rPr>
              <a:t>2 hours ago</a:t>
            </a:r>
          </a:p>
        </p:txBody>
      </p:sp>
      <p:sp>
        <p:nvSpPr>
          <p:cNvPr id="1067" name="TextBox 1066">
            <a:extLst>
              <a:ext uri="{FF2B5EF4-FFF2-40B4-BE49-F238E27FC236}">
                <a16:creationId xmlns:a16="http://schemas.microsoft.com/office/drawing/2014/main" id="{FCAB679C-7B76-7F8E-80F7-4F8F570F77FD}"/>
              </a:ext>
            </a:extLst>
          </p:cNvPr>
          <p:cNvSpPr txBox="1"/>
          <p:nvPr/>
        </p:nvSpPr>
        <p:spPr>
          <a:xfrm>
            <a:off x="6936363" y="4536375"/>
            <a:ext cx="1359668" cy="553998"/>
          </a:xfrm>
          <a:prstGeom prst="rect">
            <a:avLst/>
          </a:prstGeom>
          <a:noFill/>
        </p:spPr>
        <p:txBody>
          <a:bodyPr wrap="none" rtlCol="0">
            <a:spAutoFit/>
          </a:bodyPr>
          <a:lstStyle/>
          <a:p>
            <a:r>
              <a:rPr lang="en-US" sz="1400" b="1" err="1">
                <a:latin typeface="Arial" panose="020B0604020202020204" pitchFamily="34" charset="0"/>
                <a:cs typeface="Arial" panose="020B0604020202020204" pitchFamily="34" charset="0"/>
              </a:rPr>
              <a:t>Harveen</a:t>
            </a:r>
            <a:r>
              <a:rPr lang="en-US" sz="1400" b="1">
                <a:latin typeface="Arial" panose="020B0604020202020204" pitchFamily="34" charset="0"/>
                <a:cs typeface="Arial" panose="020B0604020202020204" pitchFamily="34" charset="0"/>
              </a:rPr>
              <a:t> </a:t>
            </a:r>
            <a:r>
              <a:rPr lang="en-US" sz="1400" b="1" err="1">
                <a:latin typeface="Arial" panose="020B0604020202020204" pitchFamily="34" charset="0"/>
                <a:cs typeface="Arial" panose="020B0604020202020204" pitchFamily="34" charset="0"/>
              </a:rPr>
              <a:t>Sivia</a:t>
            </a:r>
            <a:endParaRPr lang="en-US" sz="1400" b="1">
              <a:latin typeface="Arial" panose="020B0604020202020204" pitchFamily="34" charset="0"/>
              <a:cs typeface="Arial" panose="020B0604020202020204" pitchFamily="34" charset="0"/>
            </a:endParaRPr>
          </a:p>
          <a:p>
            <a:endParaRPr lang="en-US" sz="500" b="1">
              <a:latin typeface="Arial" panose="020B0604020202020204" pitchFamily="34" charset="0"/>
              <a:cs typeface="Arial" panose="020B0604020202020204" pitchFamily="34" charset="0"/>
            </a:endParaRPr>
          </a:p>
          <a:p>
            <a:r>
              <a:rPr lang="en-US" sz="1100" b="1">
                <a:solidFill>
                  <a:schemeClr val="bg2">
                    <a:lumMod val="50000"/>
                  </a:schemeClr>
                </a:solidFill>
                <a:latin typeface="Avenir Book" panose="02000503020000020003" pitchFamily="2" charset="0"/>
                <a:cs typeface="Arial" panose="020B0604020202020204" pitchFamily="34" charset="0"/>
              </a:rPr>
              <a:t>3 hours ago</a:t>
            </a:r>
          </a:p>
        </p:txBody>
      </p:sp>
      <p:sp>
        <p:nvSpPr>
          <p:cNvPr id="1068" name="TextBox 1067">
            <a:extLst>
              <a:ext uri="{FF2B5EF4-FFF2-40B4-BE49-F238E27FC236}">
                <a16:creationId xmlns:a16="http://schemas.microsoft.com/office/drawing/2014/main" id="{21499B67-A77D-9F7D-93AA-7D0582C971F4}"/>
              </a:ext>
            </a:extLst>
          </p:cNvPr>
          <p:cNvSpPr txBox="1"/>
          <p:nvPr/>
        </p:nvSpPr>
        <p:spPr>
          <a:xfrm>
            <a:off x="9829800" y="4533821"/>
            <a:ext cx="957313" cy="553998"/>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Faye Wu</a:t>
            </a:r>
          </a:p>
          <a:p>
            <a:endParaRPr lang="en-US" sz="500" b="1">
              <a:latin typeface="Arial" panose="020B0604020202020204" pitchFamily="34" charset="0"/>
              <a:cs typeface="Arial" panose="020B0604020202020204" pitchFamily="34" charset="0"/>
            </a:endParaRPr>
          </a:p>
          <a:p>
            <a:r>
              <a:rPr lang="en-US" sz="1100" b="1">
                <a:solidFill>
                  <a:schemeClr val="bg2">
                    <a:lumMod val="50000"/>
                  </a:schemeClr>
                </a:solidFill>
                <a:latin typeface="Avenir Book" panose="02000503020000020003" pitchFamily="2" charset="0"/>
                <a:cs typeface="Arial" panose="020B0604020202020204" pitchFamily="34" charset="0"/>
              </a:rPr>
              <a:t>4 hours ago</a:t>
            </a:r>
          </a:p>
        </p:txBody>
      </p:sp>
      <p:cxnSp>
        <p:nvCxnSpPr>
          <p:cNvPr id="1069" name="Straight Connector 1068">
            <a:extLst>
              <a:ext uri="{FF2B5EF4-FFF2-40B4-BE49-F238E27FC236}">
                <a16:creationId xmlns:a16="http://schemas.microsoft.com/office/drawing/2014/main" id="{5EA1953C-8B93-53D4-8F77-0FD0C0AB829F}"/>
              </a:ext>
            </a:extLst>
          </p:cNvPr>
          <p:cNvCxnSpPr>
            <a:cxnSpLocks/>
          </p:cNvCxnSpPr>
          <p:nvPr/>
        </p:nvCxnSpPr>
        <p:spPr>
          <a:xfrm>
            <a:off x="319687" y="5124631"/>
            <a:ext cx="2625551" cy="0"/>
          </a:xfrm>
          <a:prstGeom prst="line">
            <a:avLst/>
          </a:prstGeom>
          <a:ln>
            <a:solidFill>
              <a:srgbClr val="EEEEEE"/>
            </a:solidFill>
          </a:ln>
        </p:spPr>
        <p:style>
          <a:lnRef idx="2">
            <a:schemeClr val="accent1"/>
          </a:lnRef>
          <a:fillRef idx="0">
            <a:schemeClr val="accent1"/>
          </a:fillRef>
          <a:effectRef idx="1">
            <a:schemeClr val="accent1"/>
          </a:effectRef>
          <a:fontRef idx="minor">
            <a:schemeClr val="tx1"/>
          </a:fontRef>
        </p:style>
      </p:cxnSp>
      <p:cxnSp>
        <p:nvCxnSpPr>
          <p:cNvPr id="1071" name="Straight Connector 1070">
            <a:extLst>
              <a:ext uri="{FF2B5EF4-FFF2-40B4-BE49-F238E27FC236}">
                <a16:creationId xmlns:a16="http://schemas.microsoft.com/office/drawing/2014/main" id="{B4919D67-C941-6F23-FDAA-EE9CDA353974}"/>
              </a:ext>
            </a:extLst>
          </p:cNvPr>
          <p:cNvCxnSpPr>
            <a:cxnSpLocks/>
          </p:cNvCxnSpPr>
          <p:nvPr/>
        </p:nvCxnSpPr>
        <p:spPr>
          <a:xfrm>
            <a:off x="3317770" y="5133680"/>
            <a:ext cx="2625551" cy="0"/>
          </a:xfrm>
          <a:prstGeom prst="line">
            <a:avLst/>
          </a:prstGeom>
          <a:ln>
            <a:solidFill>
              <a:srgbClr val="EEEEEE"/>
            </a:solidFill>
          </a:ln>
        </p:spPr>
        <p:style>
          <a:lnRef idx="2">
            <a:schemeClr val="accent1"/>
          </a:lnRef>
          <a:fillRef idx="0">
            <a:schemeClr val="accent1"/>
          </a:fillRef>
          <a:effectRef idx="1">
            <a:schemeClr val="accent1"/>
          </a:effectRef>
          <a:fontRef idx="minor">
            <a:schemeClr val="tx1"/>
          </a:fontRef>
        </p:style>
      </p:cxnSp>
      <p:cxnSp>
        <p:nvCxnSpPr>
          <p:cNvPr id="1072" name="Straight Connector 1071">
            <a:extLst>
              <a:ext uri="{FF2B5EF4-FFF2-40B4-BE49-F238E27FC236}">
                <a16:creationId xmlns:a16="http://schemas.microsoft.com/office/drawing/2014/main" id="{C97AF1B9-5B7C-E525-E80A-75B701E2EC58}"/>
              </a:ext>
            </a:extLst>
          </p:cNvPr>
          <p:cNvCxnSpPr>
            <a:cxnSpLocks/>
          </p:cNvCxnSpPr>
          <p:nvPr/>
        </p:nvCxnSpPr>
        <p:spPr>
          <a:xfrm>
            <a:off x="6272994" y="5133680"/>
            <a:ext cx="2625551" cy="0"/>
          </a:xfrm>
          <a:prstGeom prst="line">
            <a:avLst/>
          </a:prstGeom>
          <a:ln>
            <a:solidFill>
              <a:srgbClr val="EEEEEE"/>
            </a:solidFill>
          </a:ln>
        </p:spPr>
        <p:style>
          <a:lnRef idx="2">
            <a:schemeClr val="accent1"/>
          </a:lnRef>
          <a:fillRef idx="0">
            <a:schemeClr val="accent1"/>
          </a:fillRef>
          <a:effectRef idx="1">
            <a:schemeClr val="accent1"/>
          </a:effectRef>
          <a:fontRef idx="minor">
            <a:schemeClr val="tx1"/>
          </a:fontRef>
        </p:style>
      </p:cxnSp>
      <p:cxnSp>
        <p:nvCxnSpPr>
          <p:cNvPr id="1073" name="Straight Connector 1072">
            <a:extLst>
              <a:ext uri="{FF2B5EF4-FFF2-40B4-BE49-F238E27FC236}">
                <a16:creationId xmlns:a16="http://schemas.microsoft.com/office/drawing/2014/main" id="{FDDC0A7B-B863-DDA5-BB8B-80E8D86AC23E}"/>
              </a:ext>
            </a:extLst>
          </p:cNvPr>
          <p:cNvCxnSpPr>
            <a:cxnSpLocks/>
          </p:cNvCxnSpPr>
          <p:nvPr/>
        </p:nvCxnSpPr>
        <p:spPr>
          <a:xfrm>
            <a:off x="9294030" y="5133680"/>
            <a:ext cx="2625551" cy="0"/>
          </a:xfrm>
          <a:prstGeom prst="line">
            <a:avLst/>
          </a:prstGeom>
          <a:ln>
            <a:solidFill>
              <a:srgbClr val="EEEEEE"/>
            </a:solidFill>
          </a:ln>
        </p:spPr>
        <p:style>
          <a:lnRef idx="2">
            <a:schemeClr val="accent1"/>
          </a:lnRef>
          <a:fillRef idx="0">
            <a:schemeClr val="accent1"/>
          </a:fillRef>
          <a:effectRef idx="1">
            <a:schemeClr val="accent1"/>
          </a:effectRef>
          <a:fontRef idx="minor">
            <a:schemeClr val="tx1"/>
          </a:fontRef>
        </p:style>
      </p:cxnSp>
      <p:sp>
        <p:nvSpPr>
          <p:cNvPr id="1075" name="TextBox 1074">
            <a:extLst>
              <a:ext uri="{FF2B5EF4-FFF2-40B4-BE49-F238E27FC236}">
                <a16:creationId xmlns:a16="http://schemas.microsoft.com/office/drawing/2014/main" id="{AFD127E2-D8F4-39D9-9773-B6F5E711B46D}"/>
              </a:ext>
            </a:extLst>
          </p:cNvPr>
          <p:cNvSpPr txBox="1"/>
          <p:nvPr/>
        </p:nvSpPr>
        <p:spPr>
          <a:xfrm>
            <a:off x="289145" y="5203496"/>
            <a:ext cx="1039067" cy="307777"/>
          </a:xfrm>
          <a:prstGeom prst="rect">
            <a:avLst/>
          </a:prstGeom>
          <a:noFill/>
        </p:spPr>
        <p:txBody>
          <a:bodyPr wrap="none" rtlCol="0">
            <a:spAutoFit/>
          </a:bodyPr>
          <a:lstStyle/>
          <a:p>
            <a:r>
              <a:rPr lang="en-US" sz="1400" b="1" err="1">
                <a:latin typeface="Arial" panose="020B0604020202020204" pitchFamily="34" charset="0"/>
                <a:cs typeface="Arial" panose="020B0604020202020204" pitchFamily="34" charset="0"/>
              </a:rPr>
              <a:t>Monarque</a:t>
            </a:r>
            <a:endParaRPr lang="en-US" sz="1400" b="1">
              <a:latin typeface="Arial" panose="020B0604020202020204" pitchFamily="34" charset="0"/>
              <a:cs typeface="Arial" panose="020B0604020202020204" pitchFamily="34" charset="0"/>
            </a:endParaRPr>
          </a:p>
        </p:txBody>
      </p:sp>
      <p:sp>
        <p:nvSpPr>
          <p:cNvPr id="1076" name="TextBox 1075">
            <a:extLst>
              <a:ext uri="{FF2B5EF4-FFF2-40B4-BE49-F238E27FC236}">
                <a16:creationId xmlns:a16="http://schemas.microsoft.com/office/drawing/2014/main" id="{9A1D0B55-1CA8-52BE-75BE-B172828D49CE}"/>
              </a:ext>
            </a:extLst>
          </p:cNvPr>
          <p:cNvSpPr txBox="1"/>
          <p:nvPr/>
        </p:nvSpPr>
        <p:spPr>
          <a:xfrm>
            <a:off x="3317770" y="5203496"/>
            <a:ext cx="1694695" cy="307777"/>
          </a:xfrm>
          <a:prstGeom prst="rect">
            <a:avLst/>
          </a:prstGeom>
          <a:noFill/>
        </p:spPr>
        <p:txBody>
          <a:bodyPr wrap="none" rtlCol="0">
            <a:spAutoFit/>
          </a:bodyPr>
          <a:lstStyle/>
          <a:p>
            <a:r>
              <a:rPr lang="en-US" sz="1400" b="1" err="1">
                <a:latin typeface="Arial" panose="020B0604020202020204" pitchFamily="34" charset="0"/>
                <a:cs typeface="Arial" panose="020B0604020202020204" pitchFamily="34" charset="0"/>
              </a:rPr>
              <a:t>Moishes</a:t>
            </a:r>
            <a:r>
              <a:rPr lang="en-US" sz="1400" b="1">
                <a:latin typeface="Arial" panose="020B0604020202020204" pitchFamily="34" charset="0"/>
                <a:cs typeface="Arial" panose="020B0604020202020204" pitchFamily="34" charset="0"/>
              </a:rPr>
              <a:t> Montreal</a:t>
            </a:r>
          </a:p>
        </p:txBody>
      </p:sp>
      <p:sp>
        <p:nvSpPr>
          <p:cNvPr id="1077" name="TextBox 1076">
            <a:extLst>
              <a:ext uri="{FF2B5EF4-FFF2-40B4-BE49-F238E27FC236}">
                <a16:creationId xmlns:a16="http://schemas.microsoft.com/office/drawing/2014/main" id="{BEA89395-D3CA-51F0-A06E-885EF8FED7D2}"/>
              </a:ext>
            </a:extLst>
          </p:cNvPr>
          <p:cNvSpPr txBox="1"/>
          <p:nvPr/>
        </p:nvSpPr>
        <p:spPr>
          <a:xfrm>
            <a:off x="6261993" y="5203496"/>
            <a:ext cx="1287532"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The </a:t>
            </a:r>
            <a:r>
              <a:rPr lang="en-US" sz="1400" b="1" err="1">
                <a:latin typeface="Arial" panose="020B0604020202020204" pitchFamily="34" charset="0"/>
                <a:cs typeface="Arial" panose="020B0604020202020204" pitchFamily="34" charset="0"/>
              </a:rPr>
              <a:t>Farsides</a:t>
            </a:r>
            <a:endParaRPr lang="en-US" sz="1400" b="1">
              <a:latin typeface="Arial" panose="020B0604020202020204" pitchFamily="34" charset="0"/>
              <a:cs typeface="Arial" panose="020B0604020202020204" pitchFamily="34" charset="0"/>
            </a:endParaRPr>
          </a:p>
        </p:txBody>
      </p:sp>
      <p:sp>
        <p:nvSpPr>
          <p:cNvPr id="1078" name="TextBox 1077">
            <a:extLst>
              <a:ext uri="{FF2B5EF4-FFF2-40B4-BE49-F238E27FC236}">
                <a16:creationId xmlns:a16="http://schemas.microsoft.com/office/drawing/2014/main" id="{56354B0E-9A48-8584-6DC9-C0B6E2AD3643}"/>
              </a:ext>
            </a:extLst>
          </p:cNvPr>
          <p:cNvSpPr txBox="1"/>
          <p:nvPr/>
        </p:nvSpPr>
        <p:spPr>
          <a:xfrm>
            <a:off x="9234968" y="5203496"/>
            <a:ext cx="1088760" cy="307777"/>
          </a:xfrm>
          <a:prstGeom prst="rect">
            <a:avLst/>
          </a:prstGeom>
          <a:noFill/>
        </p:spPr>
        <p:txBody>
          <a:bodyPr wrap="none" rtlCol="0">
            <a:spAutoFit/>
          </a:bodyPr>
          <a:lstStyle/>
          <a:p>
            <a:r>
              <a:rPr lang="en-US" sz="1400" b="1">
                <a:latin typeface="Arial" panose="020B0604020202020204" pitchFamily="34" charset="0"/>
                <a:cs typeface="Arial" panose="020B0604020202020204" pitchFamily="34" charset="0"/>
              </a:rPr>
              <a:t>India Rosa</a:t>
            </a:r>
          </a:p>
        </p:txBody>
      </p:sp>
      <p:pic>
        <p:nvPicPr>
          <p:cNvPr id="1086" name="Picture 1085" descr="A group of orange squares with a white star&#10;&#10;Description automatically generated">
            <a:extLst>
              <a:ext uri="{FF2B5EF4-FFF2-40B4-BE49-F238E27FC236}">
                <a16:creationId xmlns:a16="http://schemas.microsoft.com/office/drawing/2014/main" id="{D699D564-C74D-8436-31D5-ACBDC1D9096F}"/>
              </a:ext>
            </a:extLst>
          </p:cNvPr>
          <p:cNvPicPr>
            <a:picLocks noChangeAspect="1"/>
          </p:cNvPicPr>
          <p:nvPr/>
        </p:nvPicPr>
        <p:blipFill>
          <a:blip r:embed="rId21"/>
          <a:stretch>
            <a:fillRect/>
          </a:stretch>
        </p:blipFill>
        <p:spPr>
          <a:xfrm>
            <a:off x="3343009" y="5475864"/>
            <a:ext cx="1176176" cy="299592"/>
          </a:xfrm>
          <a:prstGeom prst="rect">
            <a:avLst/>
          </a:prstGeom>
        </p:spPr>
      </p:pic>
      <p:pic>
        <p:nvPicPr>
          <p:cNvPr id="1088" name="Picture 1087" descr="A group of red squares with a white star&#10;&#10;Description automatically generated">
            <a:extLst>
              <a:ext uri="{FF2B5EF4-FFF2-40B4-BE49-F238E27FC236}">
                <a16:creationId xmlns:a16="http://schemas.microsoft.com/office/drawing/2014/main" id="{E7F9BF9D-2FD0-C892-DCCB-6A08FB34803F}"/>
              </a:ext>
            </a:extLst>
          </p:cNvPr>
          <p:cNvPicPr>
            <a:picLocks noChangeAspect="1"/>
          </p:cNvPicPr>
          <p:nvPr/>
        </p:nvPicPr>
        <p:blipFill>
          <a:blip r:embed="rId22"/>
          <a:stretch>
            <a:fillRect/>
          </a:stretch>
        </p:blipFill>
        <p:spPr>
          <a:xfrm>
            <a:off x="320409" y="5495502"/>
            <a:ext cx="1083981" cy="281418"/>
          </a:xfrm>
          <a:prstGeom prst="rect">
            <a:avLst/>
          </a:prstGeom>
        </p:spPr>
      </p:pic>
      <p:pic>
        <p:nvPicPr>
          <p:cNvPr id="1090" name="Picture 1089" descr="A group of orange squares with a white star&#10;&#10;Description automatically generated">
            <a:extLst>
              <a:ext uri="{FF2B5EF4-FFF2-40B4-BE49-F238E27FC236}">
                <a16:creationId xmlns:a16="http://schemas.microsoft.com/office/drawing/2014/main" id="{BAB0D72C-E74F-9148-967C-5F0AF2DBE86B}"/>
              </a:ext>
            </a:extLst>
          </p:cNvPr>
          <p:cNvPicPr>
            <a:picLocks noChangeAspect="1"/>
          </p:cNvPicPr>
          <p:nvPr/>
        </p:nvPicPr>
        <p:blipFill>
          <a:blip r:embed="rId23"/>
          <a:stretch>
            <a:fillRect/>
          </a:stretch>
        </p:blipFill>
        <p:spPr>
          <a:xfrm>
            <a:off x="6315354" y="5474132"/>
            <a:ext cx="1171814" cy="301324"/>
          </a:xfrm>
          <a:prstGeom prst="rect">
            <a:avLst/>
          </a:prstGeom>
        </p:spPr>
      </p:pic>
      <p:pic>
        <p:nvPicPr>
          <p:cNvPr id="1092" name="Picture 1091" descr="A white star in a grey square&#10;&#10;Description automatically generated">
            <a:extLst>
              <a:ext uri="{FF2B5EF4-FFF2-40B4-BE49-F238E27FC236}">
                <a16:creationId xmlns:a16="http://schemas.microsoft.com/office/drawing/2014/main" id="{064630C1-3722-6A3E-DB00-52AD76BED2A0}"/>
              </a:ext>
            </a:extLst>
          </p:cNvPr>
          <p:cNvPicPr>
            <a:picLocks noChangeAspect="1"/>
          </p:cNvPicPr>
          <p:nvPr/>
        </p:nvPicPr>
        <p:blipFill>
          <a:blip r:embed="rId24"/>
          <a:stretch>
            <a:fillRect/>
          </a:stretch>
        </p:blipFill>
        <p:spPr>
          <a:xfrm>
            <a:off x="9295646" y="5461727"/>
            <a:ext cx="1176485" cy="313729"/>
          </a:xfrm>
          <a:prstGeom prst="rect">
            <a:avLst/>
          </a:prstGeom>
        </p:spPr>
      </p:pic>
      <p:pic>
        <p:nvPicPr>
          <p:cNvPr id="1093" name="Picture 4" descr="Monarque: One of a kind in Old Montreal - Tastet">
            <a:extLst>
              <a:ext uri="{FF2B5EF4-FFF2-40B4-BE49-F238E27FC236}">
                <a16:creationId xmlns:a16="http://schemas.microsoft.com/office/drawing/2014/main" id="{758450E0-FA4A-D235-3777-3525AB2F54A3}"/>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28206" r="1841"/>
          <a:stretch/>
        </p:blipFill>
        <p:spPr bwMode="auto">
          <a:xfrm>
            <a:off x="333696" y="5834519"/>
            <a:ext cx="2586448" cy="1263691"/>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6" descr="Restaurant Review: Moishes - by Lesley Chesterman">
            <a:extLst>
              <a:ext uri="{FF2B5EF4-FFF2-40B4-BE49-F238E27FC236}">
                <a16:creationId xmlns:a16="http://schemas.microsoft.com/office/drawing/2014/main" id="{9595793C-A9C8-69F4-AB00-D6CC8AF68CD1}"/>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40626" r="297" b="15722"/>
          <a:stretch/>
        </p:blipFill>
        <p:spPr bwMode="auto">
          <a:xfrm>
            <a:off x="3316372" y="5834519"/>
            <a:ext cx="2591422" cy="1512780"/>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8" descr="Thai and Hawaiian restaurant - THE FARSIDES">
            <a:extLst>
              <a:ext uri="{FF2B5EF4-FFF2-40B4-BE49-F238E27FC236}">
                <a16:creationId xmlns:a16="http://schemas.microsoft.com/office/drawing/2014/main" id="{408986B9-F52F-52FF-8808-1BE7F2C82E3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214" r="-901"/>
          <a:stretch/>
        </p:blipFill>
        <p:spPr bwMode="auto">
          <a:xfrm>
            <a:off x="6305154" y="5834519"/>
            <a:ext cx="2615359" cy="1621675"/>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10" descr="India Rosa Resto Bar Cuisine indienne Tapas Mets Végé Brunch">
            <a:extLst>
              <a:ext uri="{FF2B5EF4-FFF2-40B4-BE49-F238E27FC236}">
                <a16:creationId xmlns:a16="http://schemas.microsoft.com/office/drawing/2014/main" id="{9F23509D-62D0-0B2F-5809-3E7BB3E6FD55}"/>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 t="28495" r="-103"/>
          <a:stretch/>
        </p:blipFill>
        <p:spPr bwMode="auto">
          <a:xfrm>
            <a:off x="9272125" y="5834519"/>
            <a:ext cx="2591422" cy="236941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09B2D8FC-EAB6-D0EA-1A33-34AB15A4BB32}"/>
              </a:ext>
            </a:extLst>
          </p:cNvPr>
          <p:cNvGrpSpPr>
            <a:grpSpLocks noChangeAspect="1"/>
          </p:cNvGrpSpPr>
          <p:nvPr/>
        </p:nvGrpSpPr>
        <p:grpSpPr>
          <a:xfrm>
            <a:off x="343697" y="4525395"/>
            <a:ext cx="508945" cy="508943"/>
            <a:chOff x="10718800" y="160943"/>
            <a:chExt cx="698501" cy="698500"/>
          </a:xfrm>
        </p:grpSpPr>
        <p:sp>
          <p:nvSpPr>
            <p:cNvPr id="3" name="Oval 2">
              <a:extLst>
                <a:ext uri="{FF2B5EF4-FFF2-40B4-BE49-F238E27FC236}">
                  <a16:creationId xmlns:a16="http://schemas.microsoft.com/office/drawing/2014/main" id="{54413186-11DD-2092-2A6B-471DC1B3C44C}"/>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User with solid fill">
              <a:extLst>
                <a:ext uri="{FF2B5EF4-FFF2-40B4-BE49-F238E27FC236}">
                  <a16:creationId xmlns:a16="http://schemas.microsoft.com/office/drawing/2014/main" id="{10DC03E8-DDF8-FD6A-25A3-0B71DE8319B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grpSp>
        <p:nvGrpSpPr>
          <p:cNvPr id="11" name="Group 10">
            <a:extLst>
              <a:ext uri="{FF2B5EF4-FFF2-40B4-BE49-F238E27FC236}">
                <a16:creationId xmlns:a16="http://schemas.microsoft.com/office/drawing/2014/main" id="{23159B4A-2479-C0C5-5555-DD9A1CA9F278}"/>
              </a:ext>
            </a:extLst>
          </p:cNvPr>
          <p:cNvGrpSpPr>
            <a:grpSpLocks noChangeAspect="1"/>
          </p:cNvGrpSpPr>
          <p:nvPr/>
        </p:nvGrpSpPr>
        <p:grpSpPr>
          <a:xfrm>
            <a:off x="3316372" y="4532930"/>
            <a:ext cx="508945" cy="508943"/>
            <a:chOff x="10718800" y="160943"/>
            <a:chExt cx="698501" cy="698500"/>
          </a:xfrm>
        </p:grpSpPr>
        <p:sp>
          <p:nvSpPr>
            <p:cNvPr id="12" name="Oval 11">
              <a:extLst>
                <a:ext uri="{FF2B5EF4-FFF2-40B4-BE49-F238E27FC236}">
                  <a16:creationId xmlns:a16="http://schemas.microsoft.com/office/drawing/2014/main" id="{F64488F0-DA2C-EF7C-04AF-9F0B7568A119}"/>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User with solid fill">
              <a:extLst>
                <a:ext uri="{FF2B5EF4-FFF2-40B4-BE49-F238E27FC236}">
                  <a16:creationId xmlns:a16="http://schemas.microsoft.com/office/drawing/2014/main" id="{3EF6B98F-7778-6918-D8DD-24EBBB33CB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grpSp>
        <p:nvGrpSpPr>
          <p:cNvPr id="14" name="Group 13">
            <a:extLst>
              <a:ext uri="{FF2B5EF4-FFF2-40B4-BE49-F238E27FC236}">
                <a16:creationId xmlns:a16="http://schemas.microsoft.com/office/drawing/2014/main" id="{4FA7BB6F-0B77-6576-1972-CBDB707092B2}"/>
              </a:ext>
            </a:extLst>
          </p:cNvPr>
          <p:cNvGrpSpPr>
            <a:grpSpLocks noChangeAspect="1"/>
          </p:cNvGrpSpPr>
          <p:nvPr/>
        </p:nvGrpSpPr>
        <p:grpSpPr>
          <a:xfrm>
            <a:off x="6299072" y="4504903"/>
            <a:ext cx="508945" cy="508943"/>
            <a:chOff x="10718800" y="160943"/>
            <a:chExt cx="698501" cy="698500"/>
          </a:xfrm>
        </p:grpSpPr>
        <p:sp>
          <p:nvSpPr>
            <p:cNvPr id="16" name="Oval 15">
              <a:extLst>
                <a:ext uri="{FF2B5EF4-FFF2-40B4-BE49-F238E27FC236}">
                  <a16:creationId xmlns:a16="http://schemas.microsoft.com/office/drawing/2014/main" id="{C5B2B69E-E8D2-2E97-9EE2-EA60EF7DC2F7}"/>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User with solid fill">
              <a:extLst>
                <a:ext uri="{FF2B5EF4-FFF2-40B4-BE49-F238E27FC236}">
                  <a16:creationId xmlns:a16="http://schemas.microsoft.com/office/drawing/2014/main" id="{BB9DEC5B-0262-66B6-E233-C77DD65A42F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grpSp>
        <p:nvGrpSpPr>
          <p:cNvPr id="25" name="Group 24">
            <a:extLst>
              <a:ext uri="{FF2B5EF4-FFF2-40B4-BE49-F238E27FC236}">
                <a16:creationId xmlns:a16="http://schemas.microsoft.com/office/drawing/2014/main" id="{0E3D7F77-F126-1B51-B646-AE79CE6D58C6}"/>
              </a:ext>
            </a:extLst>
          </p:cNvPr>
          <p:cNvGrpSpPr>
            <a:grpSpLocks noChangeAspect="1"/>
          </p:cNvGrpSpPr>
          <p:nvPr/>
        </p:nvGrpSpPr>
        <p:grpSpPr>
          <a:xfrm>
            <a:off x="9281700" y="4504904"/>
            <a:ext cx="508945" cy="508943"/>
            <a:chOff x="10718800" y="160943"/>
            <a:chExt cx="698501" cy="698500"/>
          </a:xfrm>
        </p:grpSpPr>
        <p:sp>
          <p:nvSpPr>
            <p:cNvPr id="26" name="Oval 25">
              <a:extLst>
                <a:ext uri="{FF2B5EF4-FFF2-40B4-BE49-F238E27FC236}">
                  <a16:creationId xmlns:a16="http://schemas.microsoft.com/office/drawing/2014/main" id="{296DADE1-A2B9-4F5C-F8B7-7605C016C2F5}"/>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User with solid fill">
              <a:extLst>
                <a:ext uri="{FF2B5EF4-FFF2-40B4-BE49-F238E27FC236}">
                  <a16:creationId xmlns:a16="http://schemas.microsoft.com/office/drawing/2014/main" id="{36258780-A27D-C0AD-8726-58F7D79D5A6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Tree>
    <p:extLst>
      <p:ext uri="{BB962C8B-B14F-4D97-AF65-F5344CB8AC3E}">
        <p14:creationId xmlns:p14="http://schemas.microsoft.com/office/powerpoint/2010/main" val="1265615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2D07B3-2548-C3A1-6133-DB060786E261}"/>
              </a:ext>
            </a:extLst>
          </p:cNvPr>
          <p:cNvSpPr/>
          <p:nvPr/>
        </p:nvSpPr>
        <p:spPr>
          <a:xfrm>
            <a:off x="0" y="831984"/>
            <a:ext cx="6105629" cy="2073711"/>
          </a:xfrm>
          <a:prstGeom prst="rect">
            <a:avLst/>
          </a:prstGeom>
          <a:gradFill flip="none" rotWithShape="1">
            <a:gsLst>
              <a:gs pos="0">
                <a:srgbClr val="676F89"/>
              </a:gs>
              <a:gs pos="100000">
                <a:srgbClr val="15234B"/>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8" name="Group 1027">
            <a:extLst>
              <a:ext uri="{FF2B5EF4-FFF2-40B4-BE49-F238E27FC236}">
                <a16:creationId xmlns:a16="http://schemas.microsoft.com/office/drawing/2014/main" id="{71948722-CD70-A059-FBB7-933176AA27F1}"/>
              </a:ext>
            </a:extLst>
          </p:cNvPr>
          <p:cNvGrpSpPr/>
          <p:nvPr/>
        </p:nvGrpSpPr>
        <p:grpSpPr>
          <a:xfrm>
            <a:off x="280781" y="237846"/>
            <a:ext cx="11630437" cy="508944"/>
            <a:chOff x="280782" y="270318"/>
            <a:chExt cx="11630437" cy="508944"/>
          </a:xfrm>
        </p:grpSpPr>
        <p:grpSp>
          <p:nvGrpSpPr>
            <p:cNvPr id="10" name="Group 9">
              <a:extLst>
                <a:ext uri="{FF2B5EF4-FFF2-40B4-BE49-F238E27FC236}">
                  <a16:creationId xmlns:a16="http://schemas.microsoft.com/office/drawing/2014/main" id="{C56426CE-A100-6A51-08C4-FFAFCAE5091B}"/>
                </a:ext>
              </a:extLst>
            </p:cNvPr>
            <p:cNvGrpSpPr/>
            <p:nvPr/>
          </p:nvGrpSpPr>
          <p:grpSpPr>
            <a:xfrm>
              <a:off x="280782" y="278224"/>
              <a:ext cx="664933" cy="493133"/>
              <a:chOff x="280781" y="246670"/>
              <a:chExt cx="814241" cy="572001"/>
            </a:xfrm>
          </p:grpSpPr>
          <p:sp>
            <p:nvSpPr>
              <p:cNvPr id="4" name="Oval 3">
                <a:extLst>
                  <a:ext uri="{FF2B5EF4-FFF2-40B4-BE49-F238E27FC236}">
                    <a16:creationId xmlns:a16="http://schemas.microsoft.com/office/drawing/2014/main" id="{B2C3D1CF-F00F-45E1-9EC2-3F53F0F74781}"/>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9" name="Group 8">
                <a:extLst>
                  <a:ext uri="{FF2B5EF4-FFF2-40B4-BE49-F238E27FC236}">
                    <a16:creationId xmlns:a16="http://schemas.microsoft.com/office/drawing/2014/main" id="{FBC75DC2-A6D1-AFC4-597F-E0CCFAD3925F}"/>
                  </a:ext>
                </a:extLst>
              </p:cNvPr>
              <p:cNvGrpSpPr/>
              <p:nvPr/>
            </p:nvGrpSpPr>
            <p:grpSpPr>
              <a:xfrm>
                <a:off x="530965" y="246670"/>
                <a:ext cx="564057" cy="572001"/>
                <a:chOff x="530965" y="246670"/>
                <a:chExt cx="564057" cy="572001"/>
              </a:xfrm>
            </p:grpSpPr>
            <p:sp>
              <p:nvSpPr>
                <p:cNvPr id="5" name="Oval 4">
                  <a:extLst>
                    <a:ext uri="{FF2B5EF4-FFF2-40B4-BE49-F238E27FC236}">
                      <a16:creationId xmlns:a16="http://schemas.microsoft.com/office/drawing/2014/main" id="{04046E02-8E11-E9E8-7D21-F9F788A75053}"/>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7" name="Graphic 6" descr="Fork and knife with solid fill">
                  <a:extLst>
                    <a:ext uri="{FF2B5EF4-FFF2-40B4-BE49-F238E27FC236}">
                      <a16:creationId xmlns:a16="http://schemas.microsoft.com/office/drawing/2014/main" id="{DB69350C-C667-5C9F-82F2-D0F06679AF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8" name="TextBox 7">
              <a:extLst>
                <a:ext uri="{FF2B5EF4-FFF2-40B4-BE49-F238E27FC236}">
                  <a16:creationId xmlns:a16="http://schemas.microsoft.com/office/drawing/2014/main" id="{F44B4965-B8D6-7103-4CAC-D382A4AB8057}"/>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5" name="Picture 14" descr="A black and white logo&#10;&#10;Description automatically generated">
              <a:extLst>
                <a:ext uri="{FF2B5EF4-FFF2-40B4-BE49-F238E27FC236}">
                  <a16:creationId xmlns:a16="http://schemas.microsoft.com/office/drawing/2014/main" id="{F2A50DCE-7633-3927-8AC0-CCC71D532E63}"/>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9" name="Group 18">
              <a:extLst>
                <a:ext uri="{FF2B5EF4-FFF2-40B4-BE49-F238E27FC236}">
                  <a16:creationId xmlns:a16="http://schemas.microsoft.com/office/drawing/2014/main" id="{CB93E1F9-4AEA-F675-57BB-3C88E826C2A6}"/>
                </a:ext>
              </a:extLst>
            </p:cNvPr>
            <p:cNvGrpSpPr>
              <a:grpSpLocks noChangeAspect="1"/>
            </p:cNvGrpSpPr>
            <p:nvPr/>
          </p:nvGrpSpPr>
          <p:grpSpPr>
            <a:xfrm>
              <a:off x="11402274" y="270319"/>
              <a:ext cx="508945" cy="508943"/>
              <a:chOff x="10718800" y="160943"/>
              <a:chExt cx="698501" cy="698500"/>
            </a:xfrm>
          </p:grpSpPr>
          <p:sp>
            <p:nvSpPr>
              <p:cNvPr id="18" name="Oval 17">
                <a:extLst>
                  <a:ext uri="{FF2B5EF4-FFF2-40B4-BE49-F238E27FC236}">
                    <a16:creationId xmlns:a16="http://schemas.microsoft.com/office/drawing/2014/main" id="{EAD41978-5FFE-757F-B063-D9797E6CFBE0}"/>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User with solid fill">
                <a:extLst>
                  <a:ext uri="{FF2B5EF4-FFF2-40B4-BE49-F238E27FC236}">
                    <a16:creationId xmlns:a16="http://schemas.microsoft.com/office/drawing/2014/main" id="{8ABC66FD-A4C2-8C6B-CE38-BA11B8008FE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21" name="TextBox 20">
              <a:extLst>
                <a:ext uri="{FF2B5EF4-FFF2-40B4-BE49-F238E27FC236}">
                  <a16:creationId xmlns:a16="http://schemas.microsoft.com/office/drawing/2014/main" id="{E5284954-DE88-8EAB-2E58-0E3C969EFE1A}"/>
                </a:ext>
              </a:extLst>
            </p:cNvPr>
            <p:cNvSpPr txBox="1"/>
            <p:nvPr/>
          </p:nvSpPr>
          <p:spPr>
            <a:xfrm>
              <a:off x="9880605" y="355513"/>
              <a:ext cx="1725814"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Hello, Cara-Li!</a:t>
              </a:r>
            </a:p>
          </p:txBody>
        </p:sp>
        <p:pic>
          <p:nvPicPr>
            <p:cNvPr id="32" name="Graphic 31" descr="Ringer outline">
              <a:extLst>
                <a:ext uri="{FF2B5EF4-FFF2-40B4-BE49-F238E27FC236}">
                  <a16:creationId xmlns:a16="http://schemas.microsoft.com/office/drawing/2014/main" id="{033EADD2-9EED-7B79-26DF-6A4F7EB085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6413" y="355513"/>
              <a:ext cx="338554" cy="338554"/>
            </a:xfrm>
            <a:prstGeom prst="rect">
              <a:avLst/>
            </a:prstGeom>
          </p:spPr>
        </p:pic>
        <p:sp>
          <p:nvSpPr>
            <p:cNvPr id="33" name="TextBox 32">
              <a:extLst>
                <a:ext uri="{FF2B5EF4-FFF2-40B4-BE49-F238E27FC236}">
                  <a16:creationId xmlns:a16="http://schemas.microsoft.com/office/drawing/2014/main" id="{68A3CAA6-A727-1E33-56E4-C6085BD42D80}"/>
                </a:ext>
              </a:extLst>
            </p:cNvPr>
            <p:cNvSpPr txBox="1"/>
            <p:nvPr/>
          </p:nvSpPr>
          <p:spPr>
            <a:xfrm>
              <a:off x="73637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34" name="TextBox 33">
              <a:extLst>
                <a:ext uri="{FF2B5EF4-FFF2-40B4-BE49-F238E27FC236}">
                  <a16:creationId xmlns:a16="http://schemas.microsoft.com/office/drawing/2014/main" id="{71F2D0BD-0C34-CEC2-69AF-51CBD8FFBAD0}"/>
                </a:ext>
              </a:extLst>
            </p:cNvPr>
            <p:cNvSpPr txBox="1"/>
            <p:nvPr/>
          </p:nvSpPr>
          <p:spPr>
            <a:xfrm>
              <a:off x="51116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35" name="Picture 34" descr="A black and white logo&#10;&#10;Description automatically generated">
              <a:extLst>
                <a:ext uri="{FF2B5EF4-FFF2-40B4-BE49-F238E27FC236}">
                  <a16:creationId xmlns:a16="http://schemas.microsoft.com/office/drawing/2014/main" id="{CBDBC2C0-0A7E-FAE0-8DFE-BF15F7792EEF}"/>
                </a:ext>
              </a:extLst>
            </p:cNvPr>
            <p:cNvPicPr>
              <a:picLocks noChangeAspect="1"/>
            </p:cNvPicPr>
            <p:nvPr/>
          </p:nvPicPr>
          <p:blipFill rotWithShape="1">
            <a:blip r:embed="rId4"/>
            <a:srcRect l="74336" t="1871"/>
            <a:stretch/>
          </p:blipFill>
          <p:spPr>
            <a:xfrm>
              <a:off x="7117535" y="278223"/>
              <a:ext cx="243208" cy="493134"/>
            </a:xfrm>
            <a:prstGeom prst="rect">
              <a:avLst/>
            </a:prstGeom>
          </p:spPr>
        </p:pic>
        <p:cxnSp>
          <p:nvCxnSpPr>
            <p:cNvPr id="41" name="Straight Connector 40">
              <a:extLst>
                <a:ext uri="{FF2B5EF4-FFF2-40B4-BE49-F238E27FC236}">
                  <a16:creationId xmlns:a16="http://schemas.microsoft.com/office/drawing/2014/main" id="{159521C3-4B72-527D-BA73-7C655E0D8FB7}"/>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48" name="Graphic 47" descr="Inbox outline">
              <a:extLst>
                <a:ext uri="{FF2B5EF4-FFF2-40B4-BE49-F238E27FC236}">
                  <a16:creationId xmlns:a16="http://schemas.microsoft.com/office/drawing/2014/main" id="{D4FD51AD-AC32-D7D8-6402-9777ED015B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5548" y="313803"/>
              <a:ext cx="421975" cy="421975"/>
            </a:xfrm>
            <a:prstGeom prst="rect">
              <a:avLst/>
            </a:prstGeom>
          </p:spPr>
        </p:pic>
      </p:grpSp>
      <p:sp>
        <p:nvSpPr>
          <p:cNvPr id="3" name="TextBox 2">
            <a:extLst>
              <a:ext uri="{FF2B5EF4-FFF2-40B4-BE49-F238E27FC236}">
                <a16:creationId xmlns:a16="http://schemas.microsoft.com/office/drawing/2014/main" id="{E3E01DA9-DCB7-92B3-4E22-DB153077A08F}"/>
              </a:ext>
            </a:extLst>
          </p:cNvPr>
          <p:cNvSpPr txBox="1"/>
          <p:nvPr/>
        </p:nvSpPr>
        <p:spPr>
          <a:xfrm>
            <a:off x="-9630" y="1215966"/>
            <a:ext cx="6105629" cy="400110"/>
          </a:xfrm>
          <a:prstGeom prst="rect">
            <a:avLst/>
          </a:prstGeom>
          <a:noFill/>
        </p:spPr>
        <p:txBody>
          <a:bodyPr wrap="square" rtlCol="0">
            <a:spAutoFit/>
          </a:bodyPr>
          <a:lstStyle/>
          <a:p>
            <a:pPr algn="ctr"/>
            <a:r>
              <a:rPr lang="en-US" sz="2000" b="1">
                <a:solidFill>
                  <a:schemeClr val="bg1"/>
                </a:solidFill>
                <a:latin typeface="Avenir Book" panose="02000503020000020003" pitchFamily="2" charset="0"/>
              </a:rPr>
              <a:t>Hello Cara-Li! Ready to Dine &amp; Discover?</a:t>
            </a:r>
          </a:p>
        </p:txBody>
      </p:sp>
      <p:grpSp>
        <p:nvGrpSpPr>
          <p:cNvPr id="12" name="Group 11">
            <a:extLst>
              <a:ext uri="{FF2B5EF4-FFF2-40B4-BE49-F238E27FC236}">
                <a16:creationId xmlns:a16="http://schemas.microsoft.com/office/drawing/2014/main" id="{3526E4E4-B482-8BD5-5788-78234090DF13}"/>
              </a:ext>
            </a:extLst>
          </p:cNvPr>
          <p:cNvGrpSpPr>
            <a:grpSpLocks noChangeAspect="1"/>
          </p:cNvGrpSpPr>
          <p:nvPr/>
        </p:nvGrpSpPr>
        <p:grpSpPr>
          <a:xfrm>
            <a:off x="2241889" y="1760869"/>
            <a:ext cx="1638221" cy="1748444"/>
            <a:chOff x="10718799" y="113944"/>
            <a:chExt cx="698501" cy="745499"/>
          </a:xfrm>
        </p:grpSpPr>
        <p:sp>
          <p:nvSpPr>
            <p:cNvPr id="13" name="Oval 12">
              <a:extLst>
                <a:ext uri="{FF2B5EF4-FFF2-40B4-BE49-F238E27FC236}">
                  <a16:creationId xmlns:a16="http://schemas.microsoft.com/office/drawing/2014/main" id="{AE9CC170-02CF-F7E6-B3F1-FCA1EB4619BD}"/>
                </a:ext>
              </a:extLst>
            </p:cNvPr>
            <p:cNvSpPr>
              <a:spLocks noChangeAspect="1"/>
            </p:cNvSpPr>
            <p:nvPr/>
          </p:nvSpPr>
          <p:spPr>
            <a:xfrm>
              <a:off x="10718800" y="160943"/>
              <a:ext cx="698500" cy="698500"/>
            </a:xfrm>
            <a:prstGeom prst="ellipse">
              <a:avLst/>
            </a:prstGeom>
            <a:solidFill>
              <a:schemeClr val="bg2">
                <a:lumMod val="90000"/>
              </a:schemeClr>
            </a:solid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User with solid fill">
              <a:extLst>
                <a:ext uri="{FF2B5EF4-FFF2-40B4-BE49-F238E27FC236}">
                  <a16:creationId xmlns:a16="http://schemas.microsoft.com/office/drawing/2014/main" id="{1E2E8727-BDD8-9140-8DD2-62D8D8606A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799" y="113944"/>
              <a:ext cx="698500" cy="725971"/>
            </a:xfrm>
            <a:prstGeom prst="ellipse">
              <a:avLst/>
            </a:prstGeom>
          </p:spPr>
        </p:pic>
      </p:grpSp>
      <p:sp>
        <p:nvSpPr>
          <p:cNvPr id="25" name="TextBox 24">
            <a:extLst>
              <a:ext uri="{FF2B5EF4-FFF2-40B4-BE49-F238E27FC236}">
                <a16:creationId xmlns:a16="http://schemas.microsoft.com/office/drawing/2014/main" id="{636BB794-9D3B-9F6B-94E9-18BE94793D39}"/>
              </a:ext>
            </a:extLst>
          </p:cNvPr>
          <p:cNvSpPr txBox="1"/>
          <p:nvPr/>
        </p:nvSpPr>
        <p:spPr>
          <a:xfrm>
            <a:off x="0" y="4080727"/>
            <a:ext cx="6105628" cy="400110"/>
          </a:xfrm>
          <a:prstGeom prst="rect">
            <a:avLst/>
          </a:prstGeom>
          <a:noFill/>
        </p:spPr>
        <p:txBody>
          <a:bodyPr wrap="square" rtlCol="0">
            <a:spAutoFit/>
          </a:bodyPr>
          <a:lstStyle/>
          <a:p>
            <a:pPr algn="ctr"/>
            <a:r>
              <a:rPr lang="en-US" sz="2000">
                <a:solidFill>
                  <a:srgbClr val="15234B"/>
                </a:solidFill>
                <a:latin typeface="Avenir Book" panose="02000503020000020003" pitchFamily="2" charset="0"/>
              </a:rPr>
              <a:t>Montreal, Canada</a:t>
            </a:r>
          </a:p>
        </p:txBody>
      </p:sp>
      <p:sp>
        <p:nvSpPr>
          <p:cNvPr id="26" name="TextBox 25">
            <a:extLst>
              <a:ext uri="{FF2B5EF4-FFF2-40B4-BE49-F238E27FC236}">
                <a16:creationId xmlns:a16="http://schemas.microsoft.com/office/drawing/2014/main" id="{EEEB03D6-DB9B-0858-C81B-5715FBCD581F}"/>
              </a:ext>
            </a:extLst>
          </p:cNvPr>
          <p:cNvSpPr txBox="1"/>
          <p:nvPr/>
        </p:nvSpPr>
        <p:spPr>
          <a:xfrm>
            <a:off x="-116599" y="3529725"/>
            <a:ext cx="6355194" cy="523220"/>
          </a:xfrm>
          <a:prstGeom prst="rect">
            <a:avLst/>
          </a:prstGeom>
          <a:noFill/>
        </p:spPr>
        <p:txBody>
          <a:bodyPr wrap="square" rtlCol="0">
            <a:spAutoFit/>
          </a:bodyPr>
          <a:lstStyle/>
          <a:p>
            <a:pPr algn="ctr"/>
            <a:r>
              <a:rPr lang="en-US" sz="2800" b="1">
                <a:solidFill>
                  <a:srgbClr val="15234B"/>
                </a:solidFill>
                <a:latin typeface="Avenir Book" panose="02000503020000020003" pitchFamily="2" charset="0"/>
              </a:rPr>
              <a:t>Cara-Li Farrell</a:t>
            </a:r>
          </a:p>
        </p:txBody>
      </p:sp>
      <p:grpSp>
        <p:nvGrpSpPr>
          <p:cNvPr id="29" name="Group 28">
            <a:extLst>
              <a:ext uri="{FF2B5EF4-FFF2-40B4-BE49-F238E27FC236}">
                <a16:creationId xmlns:a16="http://schemas.microsoft.com/office/drawing/2014/main" id="{B5D696C2-9D2D-ACF1-0332-38858F2C9CF2}"/>
              </a:ext>
            </a:extLst>
          </p:cNvPr>
          <p:cNvGrpSpPr/>
          <p:nvPr/>
        </p:nvGrpSpPr>
        <p:grpSpPr>
          <a:xfrm>
            <a:off x="729659" y="4819344"/>
            <a:ext cx="4662678" cy="338554"/>
            <a:chOff x="847218" y="4805064"/>
            <a:chExt cx="4662678" cy="338554"/>
          </a:xfrm>
        </p:grpSpPr>
        <p:sp>
          <p:nvSpPr>
            <p:cNvPr id="27" name="TextBox 26">
              <a:extLst>
                <a:ext uri="{FF2B5EF4-FFF2-40B4-BE49-F238E27FC236}">
                  <a16:creationId xmlns:a16="http://schemas.microsoft.com/office/drawing/2014/main" id="{13A104C8-3688-652D-F000-6794C481910C}"/>
                </a:ext>
              </a:extLst>
            </p:cNvPr>
            <p:cNvSpPr txBox="1"/>
            <p:nvPr/>
          </p:nvSpPr>
          <p:spPr>
            <a:xfrm>
              <a:off x="847218" y="4805064"/>
              <a:ext cx="2251519" cy="338554"/>
            </a:xfrm>
            <a:prstGeom prst="rect">
              <a:avLst/>
            </a:prstGeom>
            <a:noFill/>
          </p:spPr>
          <p:txBody>
            <a:bodyPr wrap="square" rtlCol="0">
              <a:spAutoFit/>
            </a:bodyPr>
            <a:lstStyle/>
            <a:p>
              <a:pPr algn="ctr"/>
              <a:r>
                <a:rPr lang="en-US" sz="1600">
                  <a:solidFill>
                    <a:srgbClr val="919499"/>
                  </a:solidFill>
                  <a:latin typeface="Avenir Book" panose="02000503020000020003" pitchFamily="2" charset="0"/>
                </a:rPr>
                <a:t>26 followers</a:t>
              </a:r>
            </a:p>
          </p:txBody>
        </p:sp>
        <p:sp>
          <p:nvSpPr>
            <p:cNvPr id="28" name="TextBox 27">
              <a:extLst>
                <a:ext uri="{FF2B5EF4-FFF2-40B4-BE49-F238E27FC236}">
                  <a16:creationId xmlns:a16="http://schemas.microsoft.com/office/drawing/2014/main" id="{69E627D7-B07E-DBE3-DC12-17E212664F01}"/>
                </a:ext>
              </a:extLst>
            </p:cNvPr>
            <p:cNvSpPr txBox="1"/>
            <p:nvPr/>
          </p:nvSpPr>
          <p:spPr>
            <a:xfrm>
              <a:off x="3258377" y="4805064"/>
              <a:ext cx="2251519" cy="338554"/>
            </a:xfrm>
            <a:prstGeom prst="rect">
              <a:avLst/>
            </a:prstGeom>
            <a:noFill/>
          </p:spPr>
          <p:txBody>
            <a:bodyPr wrap="square" rtlCol="0">
              <a:spAutoFit/>
            </a:bodyPr>
            <a:lstStyle/>
            <a:p>
              <a:pPr algn="ctr"/>
              <a:r>
                <a:rPr lang="en-US" sz="1600">
                  <a:solidFill>
                    <a:srgbClr val="919499"/>
                  </a:solidFill>
                  <a:latin typeface="Avenir Book" panose="02000503020000020003" pitchFamily="2" charset="0"/>
                </a:rPr>
                <a:t>26 followers</a:t>
              </a:r>
            </a:p>
          </p:txBody>
        </p:sp>
      </p:grpSp>
      <p:cxnSp>
        <p:nvCxnSpPr>
          <p:cNvPr id="30" name="Straight Connector 29">
            <a:extLst>
              <a:ext uri="{FF2B5EF4-FFF2-40B4-BE49-F238E27FC236}">
                <a16:creationId xmlns:a16="http://schemas.microsoft.com/office/drawing/2014/main" id="{5BB565F8-A0CD-BDDA-1087-EA3F183B87CD}"/>
              </a:ext>
            </a:extLst>
          </p:cNvPr>
          <p:cNvCxnSpPr>
            <a:cxnSpLocks/>
          </p:cNvCxnSpPr>
          <p:nvPr/>
        </p:nvCxnSpPr>
        <p:spPr>
          <a:xfrm>
            <a:off x="1428596" y="5165074"/>
            <a:ext cx="813293" cy="0"/>
          </a:xfrm>
          <a:prstGeom prst="line">
            <a:avLst/>
          </a:prstGeom>
          <a:ln w="28575">
            <a:solidFill>
              <a:srgbClr val="FF1B1A"/>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2AE61BC-78CC-935C-A6D5-80211A44E176}"/>
              </a:ext>
            </a:extLst>
          </p:cNvPr>
          <p:cNvSpPr txBox="1"/>
          <p:nvPr/>
        </p:nvSpPr>
        <p:spPr>
          <a:xfrm>
            <a:off x="874066" y="5399774"/>
            <a:ext cx="2251519" cy="1323439"/>
          </a:xfrm>
          <a:prstGeom prst="rect">
            <a:avLst/>
          </a:prstGeom>
          <a:noFill/>
        </p:spPr>
        <p:txBody>
          <a:bodyPr wrap="square" rtlCol="0">
            <a:spAutoFit/>
          </a:bodyPr>
          <a:lstStyle/>
          <a:p>
            <a:r>
              <a:rPr lang="en-US" sz="1600">
                <a:solidFill>
                  <a:srgbClr val="919499"/>
                </a:solidFill>
                <a:latin typeface="Avenir Book" panose="02000503020000020003" pitchFamily="2" charset="0"/>
              </a:rPr>
              <a:t>Olivia Hoang</a:t>
            </a:r>
          </a:p>
          <a:p>
            <a:r>
              <a:rPr lang="en-US" sz="1600" err="1">
                <a:solidFill>
                  <a:srgbClr val="919499"/>
                </a:solidFill>
                <a:latin typeface="Avenir Book" panose="02000503020000020003" pitchFamily="2" charset="0"/>
              </a:rPr>
              <a:t>Harveen</a:t>
            </a:r>
            <a:r>
              <a:rPr lang="en-US" sz="1600">
                <a:solidFill>
                  <a:srgbClr val="919499"/>
                </a:solidFill>
                <a:latin typeface="Avenir Book" panose="02000503020000020003" pitchFamily="2" charset="0"/>
              </a:rPr>
              <a:t> </a:t>
            </a:r>
            <a:r>
              <a:rPr lang="en-US" sz="1600" err="1">
                <a:solidFill>
                  <a:srgbClr val="919499"/>
                </a:solidFill>
                <a:latin typeface="Avenir Book" panose="02000503020000020003" pitchFamily="2" charset="0"/>
              </a:rPr>
              <a:t>Sivia</a:t>
            </a:r>
            <a:endParaRPr lang="en-US" sz="1600">
              <a:solidFill>
                <a:srgbClr val="919499"/>
              </a:solidFill>
              <a:latin typeface="Avenir Book" panose="02000503020000020003" pitchFamily="2" charset="0"/>
            </a:endParaRPr>
          </a:p>
          <a:p>
            <a:r>
              <a:rPr lang="en-US" sz="1600">
                <a:solidFill>
                  <a:srgbClr val="919499"/>
                </a:solidFill>
                <a:latin typeface="Avenir Book" panose="02000503020000020003" pitchFamily="2" charset="0"/>
              </a:rPr>
              <a:t>Faye Wu</a:t>
            </a:r>
          </a:p>
          <a:p>
            <a:r>
              <a:rPr lang="en-US" sz="1600">
                <a:solidFill>
                  <a:srgbClr val="919499"/>
                </a:solidFill>
                <a:latin typeface="Avenir Book" panose="02000503020000020003" pitchFamily="2" charset="0"/>
              </a:rPr>
              <a:t>John MacDonald</a:t>
            </a:r>
          </a:p>
          <a:p>
            <a:r>
              <a:rPr lang="en-US" sz="1600">
                <a:solidFill>
                  <a:srgbClr val="919499"/>
                </a:solidFill>
                <a:latin typeface="Avenir Book" panose="02000503020000020003" pitchFamily="2" charset="0"/>
              </a:rPr>
              <a:t>Jane Doe</a:t>
            </a:r>
          </a:p>
        </p:txBody>
      </p:sp>
      <p:sp>
        <p:nvSpPr>
          <p:cNvPr id="42" name="TextBox 41">
            <a:extLst>
              <a:ext uri="{FF2B5EF4-FFF2-40B4-BE49-F238E27FC236}">
                <a16:creationId xmlns:a16="http://schemas.microsoft.com/office/drawing/2014/main" id="{0C50F5A3-638B-4E7F-C43F-A8A8C759A932}"/>
              </a:ext>
            </a:extLst>
          </p:cNvPr>
          <p:cNvSpPr txBox="1"/>
          <p:nvPr/>
        </p:nvSpPr>
        <p:spPr>
          <a:xfrm>
            <a:off x="6431797" y="817739"/>
            <a:ext cx="4417438" cy="400110"/>
          </a:xfrm>
          <a:prstGeom prst="rect">
            <a:avLst/>
          </a:prstGeom>
          <a:noFill/>
        </p:spPr>
        <p:txBody>
          <a:bodyPr wrap="square" rtlCol="0">
            <a:spAutoFit/>
          </a:bodyPr>
          <a:lstStyle/>
          <a:p>
            <a:r>
              <a:rPr lang="en-US" sz="2000" b="1">
                <a:solidFill>
                  <a:srgbClr val="15234B"/>
                </a:solidFill>
                <a:latin typeface="Avenir Book" panose="02000503020000020003" pitchFamily="2" charset="0"/>
              </a:rPr>
              <a:t>Reviews</a:t>
            </a:r>
          </a:p>
        </p:txBody>
      </p:sp>
      <p:pic>
        <p:nvPicPr>
          <p:cNvPr id="6" name="Picture 5" descr="A screenshot of a menu&#10;&#10;Description automatically generated">
            <a:extLst>
              <a:ext uri="{FF2B5EF4-FFF2-40B4-BE49-F238E27FC236}">
                <a16:creationId xmlns:a16="http://schemas.microsoft.com/office/drawing/2014/main" id="{3346DCC8-28E0-4678-33E9-8A252C97CD9C}"/>
              </a:ext>
            </a:extLst>
          </p:cNvPr>
          <p:cNvPicPr>
            <a:picLocks noChangeAspect="1"/>
          </p:cNvPicPr>
          <p:nvPr/>
        </p:nvPicPr>
        <p:blipFill>
          <a:blip r:embed="rId11"/>
          <a:stretch>
            <a:fillRect/>
          </a:stretch>
        </p:blipFill>
        <p:spPr>
          <a:xfrm>
            <a:off x="6434092" y="1296703"/>
            <a:ext cx="5505655" cy="3304937"/>
          </a:xfrm>
          <a:prstGeom prst="rect">
            <a:avLst/>
          </a:prstGeom>
        </p:spPr>
      </p:pic>
      <p:sp>
        <p:nvSpPr>
          <p:cNvPr id="11" name="TextBox 10">
            <a:extLst>
              <a:ext uri="{FF2B5EF4-FFF2-40B4-BE49-F238E27FC236}">
                <a16:creationId xmlns:a16="http://schemas.microsoft.com/office/drawing/2014/main" id="{59AE9659-CEB2-2C0D-B20C-1AA16F83A78A}"/>
              </a:ext>
            </a:extLst>
          </p:cNvPr>
          <p:cNvSpPr txBox="1"/>
          <p:nvPr/>
        </p:nvSpPr>
        <p:spPr>
          <a:xfrm>
            <a:off x="6431797" y="4619289"/>
            <a:ext cx="4417438" cy="276999"/>
          </a:xfrm>
          <a:prstGeom prst="rect">
            <a:avLst/>
          </a:prstGeom>
          <a:noFill/>
        </p:spPr>
        <p:txBody>
          <a:bodyPr wrap="square" rtlCol="0">
            <a:spAutoFit/>
          </a:bodyPr>
          <a:lstStyle/>
          <a:p>
            <a:r>
              <a:rPr lang="en-US" sz="1200" b="1">
                <a:solidFill>
                  <a:srgbClr val="15234B"/>
                </a:solidFill>
                <a:latin typeface="Avenir Book" panose="02000503020000020003" pitchFamily="2" charset="0"/>
              </a:rPr>
              <a:t>See all photos from Cara-Li F. for </a:t>
            </a:r>
            <a:r>
              <a:rPr lang="en-US" sz="1200" b="1" err="1">
                <a:solidFill>
                  <a:srgbClr val="15234B"/>
                </a:solidFill>
                <a:latin typeface="Avenir Book" panose="02000503020000020003" pitchFamily="2" charset="0"/>
              </a:rPr>
              <a:t>Modavie</a:t>
            </a:r>
            <a:endParaRPr lang="en-US" sz="1200" b="1">
              <a:solidFill>
                <a:srgbClr val="15234B"/>
              </a:solidFill>
              <a:latin typeface="Avenir Book" panose="02000503020000020003" pitchFamily="2" charset="0"/>
            </a:endParaRPr>
          </a:p>
        </p:txBody>
      </p:sp>
      <p:pic>
        <p:nvPicPr>
          <p:cNvPr id="22" name="Picture 21" descr="A white letter with black text&#10;&#10;Description automatically generated">
            <a:extLst>
              <a:ext uri="{FF2B5EF4-FFF2-40B4-BE49-F238E27FC236}">
                <a16:creationId xmlns:a16="http://schemas.microsoft.com/office/drawing/2014/main" id="{BB2D7C98-CBC4-DBC1-17D3-8211F3557091}"/>
              </a:ext>
            </a:extLst>
          </p:cNvPr>
          <p:cNvPicPr>
            <a:picLocks noChangeAspect="1"/>
          </p:cNvPicPr>
          <p:nvPr/>
        </p:nvPicPr>
        <p:blipFill>
          <a:blip r:embed="rId12"/>
          <a:stretch>
            <a:fillRect/>
          </a:stretch>
        </p:blipFill>
        <p:spPr>
          <a:xfrm>
            <a:off x="6431797" y="5701466"/>
            <a:ext cx="5628594" cy="2984392"/>
          </a:xfrm>
          <a:prstGeom prst="rect">
            <a:avLst/>
          </a:prstGeom>
        </p:spPr>
      </p:pic>
      <p:pic>
        <p:nvPicPr>
          <p:cNvPr id="37" name="Graphic 36" descr="Thumbs up sign outline">
            <a:extLst>
              <a:ext uri="{FF2B5EF4-FFF2-40B4-BE49-F238E27FC236}">
                <a16:creationId xmlns:a16="http://schemas.microsoft.com/office/drawing/2014/main" id="{F9657753-53DC-FA4B-8CA3-CA94B97D96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64040" y="4956267"/>
            <a:ext cx="325697" cy="325697"/>
          </a:xfrm>
          <a:prstGeom prst="rect">
            <a:avLst/>
          </a:prstGeom>
        </p:spPr>
      </p:pic>
      <p:sp>
        <p:nvSpPr>
          <p:cNvPr id="38" name="TextBox 37">
            <a:extLst>
              <a:ext uri="{FF2B5EF4-FFF2-40B4-BE49-F238E27FC236}">
                <a16:creationId xmlns:a16="http://schemas.microsoft.com/office/drawing/2014/main" id="{15728974-0E15-B77C-77C7-320319C433FC}"/>
              </a:ext>
            </a:extLst>
          </p:cNvPr>
          <p:cNvSpPr txBox="1"/>
          <p:nvPr/>
        </p:nvSpPr>
        <p:spPr>
          <a:xfrm>
            <a:off x="6431797" y="5368236"/>
            <a:ext cx="791461" cy="261610"/>
          </a:xfrm>
          <a:prstGeom prst="rect">
            <a:avLst/>
          </a:prstGeom>
          <a:noFill/>
        </p:spPr>
        <p:txBody>
          <a:bodyPr wrap="square" rtlCol="0">
            <a:spAutoFit/>
          </a:bodyPr>
          <a:lstStyle/>
          <a:p>
            <a:pPr algn="ctr"/>
            <a:r>
              <a:rPr lang="en-US" sz="1050">
                <a:solidFill>
                  <a:srgbClr val="15234B"/>
                </a:solidFill>
                <a:latin typeface="Avenir Book" panose="02000503020000020003" pitchFamily="2" charset="0"/>
              </a:rPr>
              <a:t>5 like this</a:t>
            </a:r>
          </a:p>
        </p:txBody>
      </p:sp>
      <p:sp>
        <p:nvSpPr>
          <p:cNvPr id="39" name="TextBox 38">
            <a:extLst>
              <a:ext uri="{FF2B5EF4-FFF2-40B4-BE49-F238E27FC236}">
                <a16:creationId xmlns:a16="http://schemas.microsoft.com/office/drawing/2014/main" id="{B21FAB31-5C16-7FB9-74E4-DFC9FC6A1CB2}"/>
              </a:ext>
            </a:extLst>
          </p:cNvPr>
          <p:cNvSpPr txBox="1"/>
          <p:nvPr/>
        </p:nvSpPr>
        <p:spPr>
          <a:xfrm>
            <a:off x="-1" y="4438537"/>
            <a:ext cx="6105629" cy="276999"/>
          </a:xfrm>
          <a:prstGeom prst="rect">
            <a:avLst/>
          </a:prstGeom>
          <a:noFill/>
        </p:spPr>
        <p:txBody>
          <a:bodyPr wrap="square" rtlCol="0">
            <a:spAutoFit/>
          </a:bodyPr>
          <a:lstStyle/>
          <a:p>
            <a:pPr algn="ctr"/>
            <a:r>
              <a:rPr lang="en-US" sz="1200">
                <a:solidFill>
                  <a:srgbClr val="15234B"/>
                </a:solidFill>
                <a:latin typeface="Avenir Book" panose="02000503020000020003" pitchFamily="2" charset="0"/>
              </a:rPr>
              <a:t>User since January 1, 2024</a:t>
            </a:r>
          </a:p>
        </p:txBody>
      </p:sp>
      <p:sp>
        <p:nvSpPr>
          <p:cNvPr id="40" name="Oval 39">
            <a:extLst>
              <a:ext uri="{FF2B5EF4-FFF2-40B4-BE49-F238E27FC236}">
                <a16:creationId xmlns:a16="http://schemas.microsoft.com/office/drawing/2014/main" id="{5B3AC1DB-A1A1-9F93-A830-5819C0D06EF9}"/>
              </a:ext>
            </a:extLst>
          </p:cNvPr>
          <p:cNvSpPr/>
          <p:nvPr/>
        </p:nvSpPr>
        <p:spPr>
          <a:xfrm>
            <a:off x="6628095" y="4938342"/>
            <a:ext cx="398863" cy="400110"/>
          </a:xfrm>
          <a:prstGeom prst="ellipse">
            <a:avLst/>
          </a:prstGeom>
          <a:noFill/>
          <a:ln w="9525">
            <a:solidFill>
              <a:srgbClr val="15234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51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Original and Unique Restaurants in Montreal - RestoMontreal">
            <a:extLst>
              <a:ext uri="{FF2B5EF4-FFF2-40B4-BE49-F238E27FC236}">
                <a16:creationId xmlns:a16="http://schemas.microsoft.com/office/drawing/2014/main" id="{D9D1B2C2-4833-775E-AB9B-5408AB4FA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12192001" cy="68580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noGrp="1" noRot="1" noMove="1" noResize="1" noEditPoints="1" noAdjustHandles="1" noChangeArrowheads="1" noChangeShapeType="1"/>
          </p:cNvSpPr>
          <p:nvPr/>
        </p:nvSpPr>
        <p:spPr>
          <a:xfrm>
            <a:off x="-1" y="1"/>
            <a:ext cx="12192001"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3279331" y="2828834"/>
            <a:ext cx="5904270" cy="1200329"/>
            <a:chOff x="2705794" y="2828835"/>
            <a:chExt cx="5956377" cy="1200329"/>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2</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95134" y="2828835"/>
              <a:ext cx="4867037" cy="1200329"/>
            </a:xfrm>
            <a:prstGeom prst="rect">
              <a:avLst/>
            </a:prstGeom>
            <a:noFill/>
          </p:spPr>
          <p:txBody>
            <a:bodyPr wrap="square" rtlCol="0">
              <a:spAutoFit/>
            </a:bodyPr>
            <a:lstStyle/>
            <a:p>
              <a:r>
                <a:rPr lang="en-US" sz="3600" b="1">
                  <a:solidFill>
                    <a:schemeClr val="bg1"/>
                  </a:solidFill>
                  <a:latin typeface="Avenir Book" panose="02000503020000020003" pitchFamily="2" charset="0"/>
                </a:rPr>
                <a:t>Mission Statement &amp; Objectives</a:t>
              </a:r>
            </a:p>
          </p:txBody>
        </p:sp>
      </p:grpSp>
      <p:cxnSp>
        <p:nvCxnSpPr>
          <p:cNvPr id="16" name="Straight Connector 15">
            <a:extLst>
              <a:ext uri="{FF2B5EF4-FFF2-40B4-BE49-F238E27FC236}">
                <a16:creationId xmlns:a16="http://schemas.microsoft.com/office/drawing/2014/main" id="{B55F91CE-ED26-0C23-7EC1-3048546BFF3E}"/>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D92853B-4C67-2BFB-0B4E-3D50BD8F1832}"/>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B52264-DE81-6232-7253-58345E2AFC6D}"/>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83F3B56-7E25-2C49-46D1-B71D69D9CE27}"/>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898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840E66-C84F-F6BE-C510-EA93000F7D78}"/>
              </a:ext>
            </a:extLst>
          </p:cNvPr>
          <p:cNvSpPr/>
          <p:nvPr/>
        </p:nvSpPr>
        <p:spPr>
          <a:xfrm>
            <a:off x="1234070" y="1918010"/>
            <a:ext cx="9723859" cy="3021980"/>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4" name="Rounded Rectangle 3">
            <a:extLst>
              <a:ext uri="{FF2B5EF4-FFF2-40B4-BE49-F238E27FC236}">
                <a16:creationId xmlns:a16="http://schemas.microsoft.com/office/drawing/2014/main" id="{84588CDB-55DB-5D1D-20E4-4729D075CAE1}"/>
              </a:ext>
            </a:extLst>
          </p:cNvPr>
          <p:cNvSpPr/>
          <p:nvPr/>
        </p:nvSpPr>
        <p:spPr>
          <a:xfrm>
            <a:off x="2540000" y="6191740"/>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63E2CA7-E36D-8C41-82D5-C741116FEDFB}"/>
              </a:ext>
            </a:extLst>
          </p:cNvPr>
          <p:cNvSpPr txBox="1"/>
          <p:nvPr/>
        </p:nvSpPr>
        <p:spPr>
          <a:xfrm>
            <a:off x="2782612" y="6334904"/>
            <a:ext cx="3070776" cy="400110"/>
          </a:xfrm>
          <a:prstGeom prst="rect">
            <a:avLst/>
          </a:prstGeom>
          <a:solidFill>
            <a:srgbClr val="FF1B1A"/>
          </a:solidFill>
        </p:spPr>
        <p:txBody>
          <a:bodyPr wrap="square" rtlCol="0">
            <a:spAutoFit/>
          </a:bodyPr>
          <a:lstStyle/>
          <a:p>
            <a:pPr algn="ctr"/>
            <a:r>
              <a:rPr lang="en-US" sz="2000" b="1">
                <a:solidFill>
                  <a:schemeClr val="bg1"/>
                </a:solidFill>
                <a:latin typeface="Avenir Book" panose="02000503020000020003" pitchFamily="2" charset="0"/>
              </a:rPr>
              <a:t>Mission Statement</a:t>
            </a:r>
          </a:p>
        </p:txBody>
      </p:sp>
      <p:sp>
        <p:nvSpPr>
          <p:cNvPr id="6" name="Rounded Rectangle 5">
            <a:extLst>
              <a:ext uri="{FF2B5EF4-FFF2-40B4-BE49-F238E27FC236}">
                <a16:creationId xmlns:a16="http://schemas.microsoft.com/office/drawing/2014/main" id="{FE84BD5A-DB74-61A8-5DC5-274318BA7458}"/>
              </a:ext>
            </a:extLst>
          </p:cNvPr>
          <p:cNvSpPr/>
          <p:nvPr/>
        </p:nvSpPr>
        <p:spPr>
          <a:xfrm>
            <a:off x="6361288" y="6396918"/>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D7DE24-82E3-1E49-666B-D83779D2D63E}"/>
              </a:ext>
            </a:extLst>
          </p:cNvPr>
          <p:cNvSpPr txBox="1"/>
          <p:nvPr/>
        </p:nvSpPr>
        <p:spPr>
          <a:xfrm>
            <a:off x="6603900" y="6454008"/>
            <a:ext cx="3070776" cy="400110"/>
          </a:xfrm>
          <a:prstGeom prst="rect">
            <a:avLst/>
          </a:prstGeom>
          <a:noFill/>
        </p:spPr>
        <p:txBody>
          <a:bodyPr wrap="square" rtlCol="0">
            <a:spAutoFit/>
          </a:bodyPr>
          <a:lstStyle/>
          <a:p>
            <a:pPr algn="ctr"/>
            <a:r>
              <a:rPr lang="en-US" sz="2000" b="1">
                <a:solidFill>
                  <a:srgbClr val="FF1B1A"/>
                </a:solidFill>
                <a:latin typeface="Avenir Book" panose="02000503020000020003" pitchFamily="2" charset="0"/>
              </a:rPr>
              <a:t>Objectives</a:t>
            </a:r>
          </a:p>
        </p:txBody>
      </p:sp>
      <p:sp>
        <p:nvSpPr>
          <p:cNvPr id="9" name="TextBox 8">
            <a:extLst>
              <a:ext uri="{FF2B5EF4-FFF2-40B4-BE49-F238E27FC236}">
                <a16:creationId xmlns:a16="http://schemas.microsoft.com/office/drawing/2014/main" id="{FCE3C27B-4033-219C-424F-80A8842F1405}"/>
              </a:ext>
            </a:extLst>
          </p:cNvPr>
          <p:cNvSpPr txBox="1"/>
          <p:nvPr/>
        </p:nvSpPr>
        <p:spPr>
          <a:xfrm>
            <a:off x="1350145" y="2278847"/>
            <a:ext cx="9336149" cy="2308324"/>
          </a:xfrm>
          <a:prstGeom prst="rect">
            <a:avLst/>
          </a:prstGeom>
          <a:solidFill>
            <a:srgbClr val="FF1B1A"/>
          </a:solidFill>
        </p:spPr>
        <p:txBody>
          <a:bodyPr wrap="square" rtlCol="0">
            <a:spAutoFit/>
          </a:bodyPr>
          <a:lstStyle/>
          <a:p>
            <a:pPr algn="ctr"/>
            <a:r>
              <a:rPr lang="en-CA" sz="2400" b="1" i="0" u="none" strike="noStrike">
                <a:solidFill>
                  <a:schemeClr val="bg1"/>
                </a:solidFill>
                <a:effectLst/>
                <a:latin typeface="Avenir Book" panose="02000503020000020003" pitchFamily="2" charset="0"/>
              </a:rPr>
              <a:t>The purpose of the </a:t>
            </a:r>
            <a:r>
              <a:rPr lang="en-CA" sz="2400" b="1" i="1" u="none" strike="noStrike">
                <a:solidFill>
                  <a:schemeClr val="bg1"/>
                </a:solidFill>
                <a:effectLst/>
                <a:latin typeface="Avenir Book" panose="02000503020000020003" pitchFamily="2" charset="0"/>
              </a:rPr>
              <a:t>Dine &amp; Discovery</a:t>
            </a:r>
            <a:r>
              <a:rPr lang="en-CA" sz="2400" b="1" i="0" u="none" strike="noStrike">
                <a:solidFill>
                  <a:schemeClr val="bg1"/>
                </a:solidFill>
                <a:effectLst/>
                <a:latin typeface="Avenir Book" panose="02000503020000020003" pitchFamily="2" charset="0"/>
              </a:rPr>
              <a:t> database system is to curate and manage the data that is used and generated by customers for discovering, evaluating, and sharing dining experiences. The platform aims to foster collaboration and information sharing amongst users and restaurant owners to enhance engagement within the dining community.</a:t>
            </a:r>
            <a:endParaRPr lang="en-US" sz="2800" b="1">
              <a:solidFill>
                <a:schemeClr val="bg1"/>
              </a:solidFill>
              <a:latin typeface="Avenir Book" panose="02000503020000020003" pitchFamily="2" charset="0"/>
            </a:endParaRPr>
          </a:p>
        </p:txBody>
      </p:sp>
    </p:spTree>
    <p:extLst>
      <p:ext uri="{BB962C8B-B14F-4D97-AF65-F5344CB8AC3E}">
        <p14:creationId xmlns:p14="http://schemas.microsoft.com/office/powerpoint/2010/main" val="373190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5"/>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5"/>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6248" y="313803"/>
              <a:ext cx="421975" cy="421975"/>
            </a:xfrm>
            <a:prstGeom prst="rect">
              <a:avLst/>
            </a:prstGeom>
          </p:spPr>
        </p:pic>
      </p:grpSp>
      <p:sp>
        <p:nvSpPr>
          <p:cNvPr id="30" name="Rectangle 29">
            <a:extLst>
              <a:ext uri="{FF2B5EF4-FFF2-40B4-BE49-F238E27FC236}">
                <a16:creationId xmlns:a16="http://schemas.microsoft.com/office/drawing/2014/main" id="{C6C92E6E-3734-336A-B79E-1CE979A555DD}"/>
              </a:ext>
            </a:extLst>
          </p:cNvPr>
          <p:cNvSpPr/>
          <p:nvPr/>
        </p:nvSpPr>
        <p:spPr>
          <a:xfrm>
            <a:off x="306772" y="1424499"/>
            <a:ext cx="2795339" cy="4428000"/>
          </a:xfrm>
          <a:prstGeom prst="rect">
            <a:avLst/>
          </a:prstGeom>
          <a:no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D4BD01-D589-C83D-C823-53993FA69DB5}"/>
              </a:ext>
            </a:extLst>
          </p:cNvPr>
          <p:cNvSpPr/>
          <p:nvPr/>
        </p:nvSpPr>
        <p:spPr>
          <a:xfrm>
            <a:off x="3226373" y="1420941"/>
            <a:ext cx="2795339" cy="4428000"/>
          </a:xfrm>
          <a:prstGeom prst="rect">
            <a:avLst/>
          </a:prstGeom>
          <a:no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861B056-9D4E-0FA6-A0FA-19DADFDE43A6}"/>
              </a:ext>
            </a:extLst>
          </p:cNvPr>
          <p:cNvSpPr/>
          <p:nvPr/>
        </p:nvSpPr>
        <p:spPr>
          <a:xfrm>
            <a:off x="6149701" y="1428057"/>
            <a:ext cx="2795339" cy="4416798"/>
          </a:xfrm>
          <a:prstGeom prst="rect">
            <a:avLst/>
          </a:prstGeom>
          <a:no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B35F79A-9862-7767-5E8E-3433A20BB54C}"/>
              </a:ext>
            </a:extLst>
          </p:cNvPr>
          <p:cNvSpPr/>
          <p:nvPr/>
        </p:nvSpPr>
        <p:spPr>
          <a:xfrm>
            <a:off x="9069302" y="1424499"/>
            <a:ext cx="2795339" cy="4431913"/>
          </a:xfrm>
          <a:prstGeom prst="rect">
            <a:avLst/>
          </a:prstGeom>
          <a:no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restaurant with tables and chairs&#10;&#10;Description automatically generated">
            <a:extLst>
              <a:ext uri="{FF2B5EF4-FFF2-40B4-BE49-F238E27FC236}">
                <a16:creationId xmlns:a16="http://schemas.microsoft.com/office/drawing/2014/main" id="{701B0971-F148-E4CC-A9B9-723630A1FE59}"/>
              </a:ext>
            </a:extLst>
          </p:cNvPr>
          <p:cNvPicPr>
            <a:picLocks noChangeAspect="1"/>
          </p:cNvPicPr>
          <p:nvPr/>
        </p:nvPicPr>
        <p:blipFill>
          <a:blip r:embed="rId12"/>
          <a:stretch>
            <a:fillRect/>
          </a:stretch>
        </p:blipFill>
        <p:spPr>
          <a:xfrm>
            <a:off x="303045" y="1428057"/>
            <a:ext cx="2795339" cy="1801538"/>
          </a:xfrm>
          <a:prstGeom prst="rect">
            <a:avLst/>
          </a:prstGeom>
        </p:spPr>
      </p:pic>
      <p:pic>
        <p:nvPicPr>
          <p:cNvPr id="37" name="Picture 36" descr="A restaurant with tables and chairs&#10;&#10;Description automatically generated">
            <a:extLst>
              <a:ext uri="{FF2B5EF4-FFF2-40B4-BE49-F238E27FC236}">
                <a16:creationId xmlns:a16="http://schemas.microsoft.com/office/drawing/2014/main" id="{9F4FB577-36AB-689C-1FD8-1FDB7CE78054}"/>
              </a:ext>
            </a:extLst>
          </p:cNvPr>
          <p:cNvPicPr>
            <a:picLocks noChangeAspect="1"/>
          </p:cNvPicPr>
          <p:nvPr/>
        </p:nvPicPr>
        <p:blipFill>
          <a:blip r:embed="rId13"/>
          <a:stretch>
            <a:fillRect/>
          </a:stretch>
        </p:blipFill>
        <p:spPr>
          <a:xfrm>
            <a:off x="3224974" y="1424599"/>
            <a:ext cx="2795339" cy="1804996"/>
          </a:xfrm>
          <a:prstGeom prst="rect">
            <a:avLst/>
          </a:prstGeom>
        </p:spPr>
      </p:pic>
      <p:pic>
        <p:nvPicPr>
          <p:cNvPr id="39" name="Picture 38" descr="A restaurant with tables and chairs&#10;&#10;Description automatically generated">
            <a:extLst>
              <a:ext uri="{FF2B5EF4-FFF2-40B4-BE49-F238E27FC236}">
                <a16:creationId xmlns:a16="http://schemas.microsoft.com/office/drawing/2014/main" id="{3335A538-588D-9F47-BAF9-1CED91E70B09}"/>
              </a:ext>
            </a:extLst>
          </p:cNvPr>
          <p:cNvPicPr>
            <a:picLocks noChangeAspect="1"/>
          </p:cNvPicPr>
          <p:nvPr/>
        </p:nvPicPr>
        <p:blipFill>
          <a:blip r:embed="rId14"/>
          <a:stretch>
            <a:fillRect/>
          </a:stretch>
        </p:blipFill>
        <p:spPr>
          <a:xfrm>
            <a:off x="6149701" y="1437647"/>
            <a:ext cx="2795339" cy="1791947"/>
          </a:xfrm>
          <a:prstGeom prst="rect">
            <a:avLst/>
          </a:prstGeom>
        </p:spPr>
      </p:pic>
      <p:pic>
        <p:nvPicPr>
          <p:cNvPr id="41" name="Picture 40" descr="A table with plates and glasses on it&#10;&#10;Description automatically generated">
            <a:extLst>
              <a:ext uri="{FF2B5EF4-FFF2-40B4-BE49-F238E27FC236}">
                <a16:creationId xmlns:a16="http://schemas.microsoft.com/office/drawing/2014/main" id="{19A3968B-8ABE-4E4D-2996-6BA3C88640B6}"/>
              </a:ext>
            </a:extLst>
          </p:cNvPr>
          <p:cNvPicPr>
            <a:picLocks noChangeAspect="1"/>
          </p:cNvPicPr>
          <p:nvPr/>
        </p:nvPicPr>
        <p:blipFill>
          <a:blip r:embed="rId15"/>
          <a:stretch>
            <a:fillRect/>
          </a:stretch>
        </p:blipFill>
        <p:spPr>
          <a:xfrm>
            <a:off x="9067902" y="1428057"/>
            <a:ext cx="2795339" cy="1791946"/>
          </a:xfrm>
          <a:prstGeom prst="rect">
            <a:avLst/>
          </a:prstGeom>
        </p:spPr>
      </p:pic>
      <p:sp>
        <p:nvSpPr>
          <p:cNvPr id="42" name="TextBox 41">
            <a:extLst>
              <a:ext uri="{FF2B5EF4-FFF2-40B4-BE49-F238E27FC236}">
                <a16:creationId xmlns:a16="http://schemas.microsoft.com/office/drawing/2014/main" id="{3987764B-4EBD-D710-3808-4B09483A9AC1}"/>
              </a:ext>
            </a:extLst>
          </p:cNvPr>
          <p:cNvSpPr txBox="1"/>
          <p:nvPr/>
        </p:nvSpPr>
        <p:spPr>
          <a:xfrm>
            <a:off x="406614" y="3313097"/>
            <a:ext cx="2488986" cy="584775"/>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Maintain (enter, update, and delete) data on…</a:t>
            </a:r>
          </a:p>
        </p:txBody>
      </p:sp>
      <p:sp>
        <p:nvSpPr>
          <p:cNvPr id="43" name="TextBox 42">
            <a:extLst>
              <a:ext uri="{FF2B5EF4-FFF2-40B4-BE49-F238E27FC236}">
                <a16:creationId xmlns:a16="http://schemas.microsoft.com/office/drawing/2014/main" id="{2D8BB7D8-18C6-C27F-F634-376C529669F3}"/>
              </a:ext>
            </a:extLst>
          </p:cNvPr>
          <p:cNvSpPr txBox="1"/>
          <p:nvPr/>
        </p:nvSpPr>
        <p:spPr>
          <a:xfrm>
            <a:off x="3380713" y="3313097"/>
            <a:ext cx="2488986" cy="338554"/>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Perform searches on…</a:t>
            </a:r>
          </a:p>
        </p:txBody>
      </p:sp>
      <p:sp>
        <p:nvSpPr>
          <p:cNvPr id="44" name="TextBox 43">
            <a:extLst>
              <a:ext uri="{FF2B5EF4-FFF2-40B4-BE49-F238E27FC236}">
                <a16:creationId xmlns:a16="http://schemas.microsoft.com/office/drawing/2014/main" id="{B2C32624-F7F4-B338-AB79-880ECDCFDB3D}"/>
              </a:ext>
            </a:extLst>
          </p:cNvPr>
          <p:cNvSpPr txBox="1"/>
          <p:nvPr/>
        </p:nvSpPr>
        <p:spPr>
          <a:xfrm>
            <a:off x="6300314" y="3368734"/>
            <a:ext cx="2488986" cy="338554"/>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Track the status of…</a:t>
            </a:r>
          </a:p>
        </p:txBody>
      </p:sp>
      <p:sp>
        <p:nvSpPr>
          <p:cNvPr id="45" name="TextBox 44">
            <a:extLst>
              <a:ext uri="{FF2B5EF4-FFF2-40B4-BE49-F238E27FC236}">
                <a16:creationId xmlns:a16="http://schemas.microsoft.com/office/drawing/2014/main" id="{3B9AFC11-1A1D-B794-B5E6-F3F76168F02A}"/>
              </a:ext>
            </a:extLst>
          </p:cNvPr>
          <p:cNvSpPr txBox="1"/>
          <p:nvPr/>
        </p:nvSpPr>
        <p:spPr>
          <a:xfrm>
            <a:off x="9221078" y="3368734"/>
            <a:ext cx="2488986" cy="338554"/>
          </a:xfrm>
          <a:prstGeom prst="rect">
            <a:avLst/>
          </a:prstGeom>
          <a:noFill/>
        </p:spPr>
        <p:txBody>
          <a:bodyPr wrap="square" rtlCol="0">
            <a:spAutoFit/>
          </a:bodyPr>
          <a:lstStyle/>
          <a:p>
            <a:pPr algn="ctr"/>
            <a:r>
              <a:rPr lang="en-US" sz="1600" b="1">
                <a:solidFill>
                  <a:srgbClr val="333333"/>
                </a:solidFill>
                <a:latin typeface="Avenir Book" panose="02000503020000020003" pitchFamily="2" charset="0"/>
              </a:rPr>
              <a:t>To report on…</a:t>
            </a:r>
          </a:p>
        </p:txBody>
      </p:sp>
      <p:sp>
        <p:nvSpPr>
          <p:cNvPr id="46" name="Rounded Rectangle 45">
            <a:extLst>
              <a:ext uri="{FF2B5EF4-FFF2-40B4-BE49-F238E27FC236}">
                <a16:creationId xmlns:a16="http://schemas.microsoft.com/office/drawing/2014/main" id="{3FCFB400-CB05-3D46-B146-CD9C196FDB69}"/>
              </a:ext>
            </a:extLst>
          </p:cNvPr>
          <p:cNvSpPr/>
          <p:nvPr/>
        </p:nvSpPr>
        <p:spPr>
          <a:xfrm>
            <a:off x="479225" y="3916364"/>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Addresses</a:t>
            </a:r>
          </a:p>
        </p:txBody>
      </p:sp>
      <p:sp>
        <p:nvSpPr>
          <p:cNvPr id="47" name="Rounded Rectangle 46">
            <a:extLst>
              <a:ext uri="{FF2B5EF4-FFF2-40B4-BE49-F238E27FC236}">
                <a16:creationId xmlns:a16="http://schemas.microsoft.com/office/drawing/2014/main" id="{61C97794-2C29-F6CD-C424-F5214752E183}"/>
              </a:ext>
            </a:extLst>
          </p:cNvPr>
          <p:cNvSpPr/>
          <p:nvPr/>
        </p:nvSpPr>
        <p:spPr>
          <a:xfrm>
            <a:off x="1762231" y="392895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Reservations</a:t>
            </a:r>
          </a:p>
        </p:txBody>
      </p:sp>
      <p:sp>
        <p:nvSpPr>
          <p:cNvPr id="48" name="Rounded Rectangle 47">
            <a:extLst>
              <a:ext uri="{FF2B5EF4-FFF2-40B4-BE49-F238E27FC236}">
                <a16:creationId xmlns:a16="http://schemas.microsoft.com/office/drawing/2014/main" id="{27B3E11F-960A-C578-F4E6-E1E840272D43}"/>
              </a:ext>
            </a:extLst>
          </p:cNvPr>
          <p:cNvSpPr/>
          <p:nvPr/>
        </p:nvSpPr>
        <p:spPr>
          <a:xfrm>
            <a:off x="479225" y="4307621"/>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Restaurants</a:t>
            </a:r>
          </a:p>
        </p:txBody>
      </p:sp>
      <p:sp>
        <p:nvSpPr>
          <p:cNvPr id="49" name="Rounded Rectangle 48">
            <a:extLst>
              <a:ext uri="{FF2B5EF4-FFF2-40B4-BE49-F238E27FC236}">
                <a16:creationId xmlns:a16="http://schemas.microsoft.com/office/drawing/2014/main" id="{07C215DE-9874-DF19-8324-D9653B06B584}"/>
              </a:ext>
            </a:extLst>
          </p:cNvPr>
          <p:cNvSpPr/>
          <p:nvPr/>
        </p:nvSpPr>
        <p:spPr>
          <a:xfrm>
            <a:off x="1762231" y="432020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Users</a:t>
            </a:r>
          </a:p>
        </p:txBody>
      </p:sp>
      <p:sp>
        <p:nvSpPr>
          <p:cNvPr id="50" name="Rounded Rectangle 49">
            <a:extLst>
              <a:ext uri="{FF2B5EF4-FFF2-40B4-BE49-F238E27FC236}">
                <a16:creationId xmlns:a16="http://schemas.microsoft.com/office/drawing/2014/main" id="{2A9D13DE-4E7C-4EA4-85F0-31D9F231CB6A}"/>
              </a:ext>
            </a:extLst>
          </p:cNvPr>
          <p:cNvSpPr/>
          <p:nvPr/>
        </p:nvSpPr>
        <p:spPr>
          <a:xfrm>
            <a:off x="479225" y="470147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Reviews</a:t>
            </a:r>
          </a:p>
        </p:txBody>
      </p:sp>
      <p:sp>
        <p:nvSpPr>
          <p:cNvPr id="51" name="Rounded Rectangle 50">
            <a:extLst>
              <a:ext uri="{FF2B5EF4-FFF2-40B4-BE49-F238E27FC236}">
                <a16:creationId xmlns:a16="http://schemas.microsoft.com/office/drawing/2014/main" id="{EC404405-6BC7-3EC5-8276-051F68F10833}"/>
              </a:ext>
            </a:extLst>
          </p:cNvPr>
          <p:cNvSpPr/>
          <p:nvPr/>
        </p:nvSpPr>
        <p:spPr>
          <a:xfrm>
            <a:off x="1762231" y="471406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Likes</a:t>
            </a:r>
          </a:p>
        </p:txBody>
      </p:sp>
      <p:sp>
        <p:nvSpPr>
          <p:cNvPr id="52" name="Rounded Rectangle 51">
            <a:extLst>
              <a:ext uri="{FF2B5EF4-FFF2-40B4-BE49-F238E27FC236}">
                <a16:creationId xmlns:a16="http://schemas.microsoft.com/office/drawing/2014/main" id="{79B82B73-D711-07EF-A9A4-DCA8919554F0}"/>
              </a:ext>
            </a:extLst>
          </p:cNvPr>
          <p:cNvSpPr/>
          <p:nvPr/>
        </p:nvSpPr>
        <p:spPr>
          <a:xfrm>
            <a:off x="479225" y="508868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Photos</a:t>
            </a:r>
          </a:p>
        </p:txBody>
      </p:sp>
      <p:sp>
        <p:nvSpPr>
          <p:cNvPr id="53" name="Rounded Rectangle 52">
            <a:extLst>
              <a:ext uri="{FF2B5EF4-FFF2-40B4-BE49-F238E27FC236}">
                <a16:creationId xmlns:a16="http://schemas.microsoft.com/office/drawing/2014/main" id="{F286FB4F-4D68-DDC1-14BD-D1FC14055D46}"/>
              </a:ext>
            </a:extLst>
          </p:cNvPr>
          <p:cNvSpPr/>
          <p:nvPr/>
        </p:nvSpPr>
        <p:spPr>
          <a:xfrm>
            <a:off x="1762231" y="510127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Comments</a:t>
            </a:r>
          </a:p>
        </p:txBody>
      </p:sp>
      <p:sp>
        <p:nvSpPr>
          <p:cNvPr id="54" name="Rounded Rectangle 53">
            <a:extLst>
              <a:ext uri="{FF2B5EF4-FFF2-40B4-BE49-F238E27FC236}">
                <a16:creationId xmlns:a16="http://schemas.microsoft.com/office/drawing/2014/main" id="{9200D92B-97BD-7E65-5A5E-0D230A3A73C6}"/>
              </a:ext>
            </a:extLst>
          </p:cNvPr>
          <p:cNvSpPr/>
          <p:nvPr/>
        </p:nvSpPr>
        <p:spPr>
          <a:xfrm>
            <a:off x="1103260" y="547137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Categories</a:t>
            </a:r>
          </a:p>
        </p:txBody>
      </p:sp>
      <p:sp>
        <p:nvSpPr>
          <p:cNvPr id="56" name="Rounded Rectangle 55">
            <a:extLst>
              <a:ext uri="{FF2B5EF4-FFF2-40B4-BE49-F238E27FC236}">
                <a16:creationId xmlns:a16="http://schemas.microsoft.com/office/drawing/2014/main" id="{D30CDB16-84A7-59B2-CE95-8AF0A629F2CD}"/>
              </a:ext>
            </a:extLst>
          </p:cNvPr>
          <p:cNvSpPr/>
          <p:nvPr/>
        </p:nvSpPr>
        <p:spPr>
          <a:xfrm>
            <a:off x="3403529" y="3916364"/>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Addresses</a:t>
            </a:r>
          </a:p>
        </p:txBody>
      </p:sp>
      <p:sp>
        <p:nvSpPr>
          <p:cNvPr id="57" name="Rounded Rectangle 56">
            <a:extLst>
              <a:ext uri="{FF2B5EF4-FFF2-40B4-BE49-F238E27FC236}">
                <a16:creationId xmlns:a16="http://schemas.microsoft.com/office/drawing/2014/main" id="{42480F38-355D-05A3-8B22-DE9C58F5F384}"/>
              </a:ext>
            </a:extLst>
          </p:cNvPr>
          <p:cNvSpPr/>
          <p:nvPr/>
        </p:nvSpPr>
        <p:spPr>
          <a:xfrm>
            <a:off x="4686535" y="392895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Reservations</a:t>
            </a:r>
          </a:p>
        </p:txBody>
      </p:sp>
      <p:sp>
        <p:nvSpPr>
          <p:cNvPr id="58" name="Rounded Rectangle 57">
            <a:extLst>
              <a:ext uri="{FF2B5EF4-FFF2-40B4-BE49-F238E27FC236}">
                <a16:creationId xmlns:a16="http://schemas.microsoft.com/office/drawing/2014/main" id="{A51FFF69-604A-279E-4B58-EB0BA3337237}"/>
              </a:ext>
            </a:extLst>
          </p:cNvPr>
          <p:cNvSpPr/>
          <p:nvPr/>
        </p:nvSpPr>
        <p:spPr>
          <a:xfrm>
            <a:off x="3403529" y="4307621"/>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Restaurants</a:t>
            </a:r>
          </a:p>
        </p:txBody>
      </p:sp>
      <p:sp>
        <p:nvSpPr>
          <p:cNvPr id="59" name="Rounded Rectangle 58">
            <a:extLst>
              <a:ext uri="{FF2B5EF4-FFF2-40B4-BE49-F238E27FC236}">
                <a16:creationId xmlns:a16="http://schemas.microsoft.com/office/drawing/2014/main" id="{66775A97-0723-4B5B-AF29-A118C39F4F8A}"/>
              </a:ext>
            </a:extLst>
          </p:cNvPr>
          <p:cNvSpPr/>
          <p:nvPr/>
        </p:nvSpPr>
        <p:spPr>
          <a:xfrm>
            <a:off x="4686535" y="432020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Users</a:t>
            </a:r>
          </a:p>
        </p:txBody>
      </p:sp>
      <p:sp>
        <p:nvSpPr>
          <p:cNvPr id="60" name="Rounded Rectangle 59">
            <a:extLst>
              <a:ext uri="{FF2B5EF4-FFF2-40B4-BE49-F238E27FC236}">
                <a16:creationId xmlns:a16="http://schemas.microsoft.com/office/drawing/2014/main" id="{F0634E0D-AC0E-8071-EFBE-F5F99798BB73}"/>
              </a:ext>
            </a:extLst>
          </p:cNvPr>
          <p:cNvSpPr/>
          <p:nvPr/>
        </p:nvSpPr>
        <p:spPr>
          <a:xfrm>
            <a:off x="3403529" y="470147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Reviews</a:t>
            </a:r>
          </a:p>
        </p:txBody>
      </p:sp>
      <p:sp>
        <p:nvSpPr>
          <p:cNvPr id="61" name="Rounded Rectangle 60">
            <a:extLst>
              <a:ext uri="{FF2B5EF4-FFF2-40B4-BE49-F238E27FC236}">
                <a16:creationId xmlns:a16="http://schemas.microsoft.com/office/drawing/2014/main" id="{8963A5D2-5740-449F-78A1-EA34E6D4BB84}"/>
              </a:ext>
            </a:extLst>
          </p:cNvPr>
          <p:cNvSpPr/>
          <p:nvPr/>
        </p:nvSpPr>
        <p:spPr>
          <a:xfrm>
            <a:off x="4686535" y="471406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Likes</a:t>
            </a:r>
          </a:p>
        </p:txBody>
      </p:sp>
      <p:sp>
        <p:nvSpPr>
          <p:cNvPr id="62" name="Rounded Rectangle 61">
            <a:extLst>
              <a:ext uri="{FF2B5EF4-FFF2-40B4-BE49-F238E27FC236}">
                <a16:creationId xmlns:a16="http://schemas.microsoft.com/office/drawing/2014/main" id="{ABD0B7C8-C5DB-CCDD-7128-9ECED9F41237}"/>
              </a:ext>
            </a:extLst>
          </p:cNvPr>
          <p:cNvSpPr/>
          <p:nvPr/>
        </p:nvSpPr>
        <p:spPr>
          <a:xfrm>
            <a:off x="3403529" y="508868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Photos</a:t>
            </a:r>
          </a:p>
        </p:txBody>
      </p:sp>
      <p:sp>
        <p:nvSpPr>
          <p:cNvPr id="63" name="Rounded Rectangle 62">
            <a:extLst>
              <a:ext uri="{FF2B5EF4-FFF2-40B4-BE49-F238E27FC236}">
                <a16:creationId xmlns:a16="http://schemas.microsoft.com/office/drawing/2014/main" id="{30ED2307-A678-7266-6978-A0810DD49096}"/>
              </a:ext>
            </a:extLst>
          </p:cNvPr>
          <p:cNvSpPr/>
          <p:nvPr/>
        </p:nvSpPr>
        <p:spPr>
          <a:xfrm>
            <a:off x="4686535" y="510127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Comments</a:t>
            </a:r>
          </a:p>
        </p:txBody>
      </p:sp>
      <p:sp>
        <p:nvSpPr>
          <p:cNvPr id="64" name="Rounded Rectangle 63">
            <a:extLst>
              <a:ext uri="{FF2B5EF4-FFF2-40B4-BE49-F238E27FC236}">
                <a16:creationId xmlns:a16="http://schemas.microsoft.com/office/drawing/2014/main" id="{7693A271-CA2B-7396-4176-3F8E0C3D52F3}"/>
              </a:ext>
            </a:extLst>
          </p:cNvPr>
          <p:cNvSpPr/>
          <p:nvPr/>
        </p:nvSpPr>
        <p:spPr>
          <a:xfrm>
            <a:off x="4027564" y="547137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Categories</a:t>
            </a:r>
          </a:p>
        </p:txBody>
      </p:sp>
      <p:sp>
        <p:nvSpPr>
          <p:cNvPr id="65" name="Rounded Rectangle 64">
            <a:extLst>
              <a:ext uri="{FF2B5EF4-FFF2-40B4-BE49-F238E27FC236}">
                <a16:creationId xmlns:a16="http://schemas.microsoft.com/office/drawing/2014/main" id="{C34BB66C-EAC4-2451-A1E5-CD428BECB970}"/>
              </a:ext>
            </a:extLst>
          </p:cNvPr>
          <p:cNvSpPr/>
          <p:nvPr/>
        </p:nvSpPr>
        <p:spPr>
          <a:xfrm>
            <a:off x="6329828" y="392516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Reservations</a:t>
            </a:r>
          </a:p>
        </p:txBody>
      </p:sp>
      <p:sp>
        <p:nvSpPr>
          <p:cNvPr id="66" name="Rounded Rectangle 65">
            <a:extLst>
              <a:ext uri="{FF2B5EF4-FFF2-40B4-BE49-F238E27FC236}">
                <a16:creationId xmlns:a16="http://schemas.microsoft.com/office/drawing/2014/main" id="{692FAD16-8F88-ABF2-BAD2-EDF0006F0AF7}"/>
              </a:ext>
            </a:extLst>
          </p:cNvPr>
          <p:cNvSpPr/>
          <p:nvPr/>
        </p:nvSpPr>
        <p:spPr>
          <a:xfrm>
            <a:off x="7612834" y="393775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Users</a:t>
            </a:r>
          </a:p>
        </p:txBody>
      </p:sp>
      <p:sp>
        <p:nvSpPr>
          <p:cNvPr id="67" name="Rounded Rectangle 66">
            <a:extLst>
              <a:ext uri="{FF2B5EF4-FFF2-40B4-BE49-F238E27FC236}">
                <a16:creationId xmlns:a16="http://schemas.microsoft.com/office/drawing/2014/main" id="{8D8ADADA-D4CD-9DD7-D548-CCA47E3192B3}"/>
              </a:ext>
            </a:extLst>
          </p:cNvPr>
          <p:cNvSpPr/>
          <p:nvPr/>
        </p:nvSpPr>
        <p:spPr>
          <a:xfrm>
            <a:off x="6329828" y="431237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Reviews</a:t>
            </a:r>
          </a:p>
        </p:txBody>
      </p:sp>
      <p:sp>
        <p:nvSpPr>
          <p:cNvPr id="68" name="Rounded Rectangle 67">
            <a:extLst>
              <a:ext uri="{FF2B5EF4-FFF2-40B4-BE49-F238E27FC236}">
                <a16:creationId xmlns:a16="http://schemas.microsoft.com/office/drawing/2014/main" id="{E474C3D7-4122-CC40-2040-3696E46EF64A}"/>
              </a:ext>
            </a:extLst>
          </p:cNvPr>
          <p:cNvSpPr/>
          <p:nvPr/>
        </p:nvSpPr>
        <p:spPr>
          <a:xfrm>
            <a:off x="7612834" y="4324963"/>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Restaurants</a:t>
            </a:r>
          </a:p>
        </p:txBody>
      </p:sp>
      <p:sp>
        <p:nvSpPr>
          <p:cNvPr id="69" name="Rounded Rectangle 68">
            <a:extLst>
              <a:ext uri="{FF2B5EF4-FFF2-40B4-BE49-F238E27FC236}">
                <a16:creationId xmlns:a16="http://schemas.microsoft.com/office/drawing/2014/main" id="{9112CCCD-1BC7-7281-9879-FA2CA7B127A3}"/>
              </a:ext>
            </a:extLst>
          </p:cNvPr>
          <p:cNvSpPr/>
          <p:nvPr/>
        </p:nvSpPr>
        <p:spPr>
          <a:xfrm>
            <a:off x="6953863" y="469506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Comments</a:t>
            </a:r>
          </a:p>
        </p:txBody>
      </p:sp>
      <p:sp>
        <p:nvSpPr>
          <p:cNvPr id="71" name="Rounded Rectangle 70">
            <a:extLst>
              <a:ext uri="{FF2B5EF4-FFF2-40B4-BE49-F238E27FC236}">
                <a16:creationId xmlns:a16="http://schemas.microsoft.com/office/drawing/2014/main" id="{5890A7EE-8F8A-EB3D-1058-94A7FEA81591}"/>
              </a:ext>
            </a:extLst>
          </p:cNvPr>
          <p:cNvSpPr/>
          <p:nvPr/>
        </p:nvSpPr>
        <p:spPr>
          <a:xfrm>
            <a:off x="9243894" y="3912581"/>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Addresses</a:t>
            </a:r>
          </a:p>
        </p:txBody>
      </p:sp>
      <p:sp>
        <p:nvSpPr>
          <p:cNvPr id="72" name="Rounded Rectangle 71">
            <a:extLst>
              <a:ext uri="{FF2B5EF4-FFF2-40B4-BE49-F238E27FC236}">
                <a16:creationId xmlns:a16="http://schemas.microsoft.com/office/drawing/2014/main" id="{FF71AF09-B5DB-5C6E-EECC-643548D36941}"/>
              </a:ext>
            </a:extLst>
          </p:cNvPr>
          <p:cNvSpPr/>
          <p:nvPr/>
        </p:nvSpPr>
        <p:spPr>
          <a:xfrm>
            <a:off x="10526900" y="392516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Reservations</a:t>
            </a:r>
          </a:p>
        </p:txBody>
      </p:sp>
      <p:sp>
        <p:nvSpPr>
          <p:cNvPr id="73" name="Rounded Rectangle 72">
            <a:extLst>
              <a:ext uri="{FF2B5EF4-FFF2-40B4-BE49-F238E27FC236}">
                <a16:creationId xmlns:a16="http://schemas.microsoft.com/office/drawing/2014/main" id="{C6C19DEC-C691-EE4E-A574-DBD93AB7A363}"/>
              </a:ext>
            </a:extLst>
          </p:cNvPr>
          <p:cNvSpPr/>
          <p:nvPr/>
        </p:nvSpPr>
        <p:spPr>
          <a:xfrm>
            <a:off x="9243894" y="4303838"/>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Restaurants</a:t>
            </a:r>
          </a:p>
        </p:txBody>
      </p:sp>
      <p:sp>
        <p:nvSpPr>
          <p:cNvPr id="74" name="Rounded Rectangle 73">
            <a:extLst>
              <a:ext uri="{FF2B5EF4-FFF2-40B4-BE49-F238E27FC236}">
                <a16:creationId xmlns:a16="http://schemas.microsoft.com/office/drawing/2014/main" id="{4650B6B8-A7D9-ABAE-E275-6546D728F750}"/>
              </a:ext>
            </a:extLst>
          </p:cNvPr>
          <p:cNvSpPr/>
          <p:nvPr/>
        </p:nvSpPr>
        <p:spPr>
          <a:xfrm>
            <a:off x="10526900" y="4316424"/>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Users</a:t>
            </a:r>
          </a:p>
        </p:txBody>
      </p:sp>
      <p:sp>
        <p:nvSpPr>
          <p:cNvPr id="75" name="Rounded Rectangle 74">
            <a:extLst>
              <a:ext uri="{FF2B5EF4-FFF2-40B4-BE49-F238E27FC236}">
                <a16:creationId xmlns:a16="http://schemas.microsoft.com/office/drawing/2014/main" id="{C801AE63-A9E9-36E9-8130-801D1A3B08D6}"/>
              </a:ext>
            </a:extLst>
          </p:cNvPr>
          <p:cNvSpPr/>
          <p:nvPr/>
        </p:nvSpPr>
        <p:spPr>
          <a:xfrm>
            <a:off x="9243894" y="4697694"/>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Reviews</a:t>
            </a:r>
          </a:p>
        </p:txBody>
      </p:sp>
      <p:sp>
        <p:nvSpPr>
          <p:cNvPr id="76" name="Rounded Rectangle 75">
            <a:extLst>
              <a:ext uri="{FF2B5EF4-FFF2-40B4-BE49-F238E27FC236}">
                <a16:creationId xmlns:a16="http://schemas.microsoft.com/office/drawing/2014/main" id="{EEDAB80E-54AF-7270-43E4-C165321D7351}"/>
              </a:ext>
            </a:extLst>
          </p:cNvPr>
          <p:cNvSpPr/>
          <p:nvPr/>
        </p:nvSpPr>
        <p:spPr>
          <a:xfrm>
            <a:off x="10526900" y="471028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Likes</a:t>
            </a:r>
          </a:p>
        </p:txBody>
      </p:sp>
      <p:sp>
        <p:nvSpPr>
          <p:cNvPr id="77" name="Rounded Rectangle 76">
            <a:extLst>
              <a:ext uri="{FF2B5EF4-FFF2-40B4-BE49-F238E27FC236}">
                <a16:creationId xmlns:a16="http://schemas.microsoft.com/office/drawing/2014/main" id="{DC75E3E6-2A1E-3666-26EF-2560B2BB3B32}"/>
              </a:ext>
            </a:extLst>
          </p:cNvPr>
          <p:cNvSpPr/>
          <p:nvPr/>
        </p:nvSpPr>
        <p:spPr>
          <a:xfrm>
            <a:off x="9243894" y="5084904"/>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Photos</a:t>
            </a:r>
          </a:p>
        </p:txBody>
      </p:sp>
      <p:sp>
        <p:nvSpPr>
          <p:cNvPr id="78" name="Rounded Rectangle 77">
            <a:extLst>
              <a:ext uri="{FF2B5EF4-FFF2-40B4-BE49-F238E27FC236}">
                <a16:creationId xmlns:a16="http://schemas.microsoft.com/office/drawing/2014/main" id="{1070F614-DD25-2263-AA12-B8DAC7747765}"/>
              </a:ext>
            </a:extLst>
          </p:cNvPr>
          <p:cNvSpPr/>
          <p:nvPr/>
        </p:nvSpPr>
        <p:spPr>
          <a:xfrm>
            <a:off x="10526900" y="5097490"/>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Comments</a:t>
            </a:r>
          </a:p>
        </p:txBody>
      </p:sp>
      <p:sp>
        <p:nvSpPr>
          <p:cNvPr id="79" name="Rounded Rectangle 78">
            <a:extLst>
              <a:ext uri="{FF2B5EF4-FFF2-40B4-BE49-F238E27FC236}">
                <a16:creationId xmlns:a16="http://schemas.microsoft.com/office/drawing/2014/main" id="{29B37F6C-FEEB-0048-99C1-D93AE4AED72A}"/>
              </a:ext>
            </a:extLst>
          </p:cNvPr>
          <p:cNvSpPr/>
          <p:nvPr/>
        </p:nvSpPr>
        <p:spPr>
          <a:xfrm>
            <a:off x="9867929" y="5467587"/>
            <a:ext cx="1183164" cy="309791"/>
          </a:xfrm>
          <a:prstGeom prst="roundRect">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venir Book" panose="02000503020000020003" pitchFamily="2" charset="0"/>
              </a:rPr>
              <a:t>Categories</a:t>
            </a:r>
          </a:p>
        </p:txBody>
      </p:sp>
      <p:sp>
        <p:nvSpPr>
          <p:cNvPr id="8" name="Rounded Rectangle 7">
            <a:extLst>
              <a:ext uri="{FF2B5EF4-FFF2-40B4-BE49-F238E27FC236}">
                <a16:creationId xmlns:a16="http://schemas.microsoft.com/office/drawing/2014/main" id="{5303765F-41D8-3418-C24D-EEAED20ED35C}"/>
              </a:ext>
            </a:extLst>
          </p:cNvPr>
          <p:cNvSpPr/>
          <p:nvPr/>
        </p:nvSpPr>
        <p:spPr>
          <a:xfrm>
            <a:off x="2545644" y="6404681"/>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1B3D109-22DF-6811-3252-AE008FC433BC}"/>
              </a:ext>
            </a:extLst>
          </p:cNvPr>
          <p:cNvSpPr txBox="1"/>
          <p:nvPr/>
        </p:nvSpPr>
        <p:spPr>
          <a:xfrm>
            <a:off x="2788256" y="6454008"/>
            <a:ext cx="3070776" cy="400110"/>
          </a:xfrm>
          <a:prstGeom prst="rect">
            <a:avLst/>
          </a:prstGeom>
          <a:noFill/>
        </p:spPr>
        <p:txBody>
          <a:bodyPr wrap="square" rtlCol="0">
            <a:spAutoFit/>
          </a:bodyPr>
          <a:lstStyle/>
          <a:p>
            <a:pPr algn="ctr"/>
            <a:r>
              <a:rPr lang="en-US" sz="2000" b="1">
                <a:solidFill>
                  <a:srgbClr val="FF1B1A"/>
                </a:solidFill>
                <a:latin typeface="Avenir Book" panose="02000503020000020003" pitchFamily="2" charset="0"/>
              </a:rPr>
              <a:t>Mission Statement</a:t>
            </a:r>
          </a:p>
        </p:txBody>
      </p:sp>
      <p:sp>
        <p:nvSpPr>
          <p:cNvPr id="26" name="Rounded Rectangle 25">
            <a:extLst>
              <a:ext uri="{FF2B5EF4-FFF2-40B4-BE49-F238E27FC236}">
                <a16:creationId xmlns:a16="http://schemas.microsoft.com/office/drawing/2014/main" id="{65B44847-375E-1625-B983-5D580F89F621}"/>
              </a:ext>
            </a:extLst>
          </p:cNvPr>
          <p:cNvSpPr/>
          <p:nvPr/>
        </p:nvSpPr>
        <p:spPr>
          <a:xfrm>
            <a:off x="6359027" y="6191563"/>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6180AC35-1FC3-BFF1-326D-310BA9C7D283}"/>
              </a:ext>
            </a:extLst>
          </p:cNvPr>
          <p:cNvSpPr txBox="1"/>
          <p:nvPr/>
        </p:nvSpPr>
        <p:spPr>
          <a:xfrm>
            <a:off x="6601639" y="6330279"/>
            <a:ext cx="3070776" cy="400110"/>
          </a:xfrm>
          <a:prstGeom prst="rect">
            <a:avLst/>
          </a:prstGeom>
          <a:solidFill>
            <a:srgbClr val="FF1B1A"/>
          </a:solidFill>
        </p:spPr>
        <p:txBody>
          <a:bodyPr wrap="square" rtlCol="0">
            <a:spAutoFit/>
          </a:bodyPr>
          <a:lstStyle/>
          <a:p>
            <a:pPr algn="ctr"/>
            <a:r>
              <a:rPr lang="en-US" sz="2000" b="1">
                <a:solidFill>
                  <a:schemeClr val="bg1"/>
                </a:solidFill>
                <a:latin typeface="Avenir Book" panose="02000503020000020003" pitchFamily="2" charset="0"/>
              </a:rPr>
              <a:t>Objectives</a:t>
            </a:r>
          </a:p>
        </p:txBody>
      </p:sp>
    </p:spTree>
    <p:extLst>
      <p:ext uri="{BB962C8B-B14F-4D97-AF65-F5344CB8AC3E}">
        <p14:creationId xmlns:p14="http://schemas.microsoft.com/office/powerpoint/2010/main" val="1986654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ontreal's Most Romantic Restaurants (Date Night)">
            <a:extLst>
              <a:ext uri="{FF2B5EF4-FFF2-40B4-BE49-F238E27FC236}">
                <a16:creationId xmlns:a16="http://schemas.microsoft.com/office/drawing/2014/main" id="{DE1C1424-583B-16FD-31DD-B09C27D5D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6" b="7916"/>
          <a:stretch/>
        </p:blipFill>
        <p:spPr bwMode="auto">
          <a:xfrm>
            <a:off x="-5701" y="-3"/>
            <a:ext cx="12197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p:cNvSpPr>
          <p:nvPr/>
        </p:nvSpPr>
        <p:spPr>
          <a:xfrm>
            <a:off x="0" y="1"/>
            <a:ext cx="12192001"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4969604" y="2979934"/>
            <a:ext cx="2252789" cy="898130"/>
            <a:chOff x="2705794" y="2979935"/>
            <a:chExt cx="2272671"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3</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95134" y="3105834"/>
              <a:ext cx="1183331" cy="646331"/>
            </a:xfrm>
            <a:prstGeom prst="rect">
              <a:avLst/>
            </a:prstGeom>
            <a:noFill/>
          </p:spPr>
          <p:txBody>
            <a:bodyPr wrap="square" rtlCol="0">
              <a:spAutoFit/>
            </a:bodyPr>
            <a:lstStyle/>
            <a:p>
              <a:r>
                <a:rPr lang="en-US" sz="3600" b="1">
                  <a:solidFill>
                    <a:schemeClr val="bg1"/>
                  </a:solidFill>
                  <a:latin typeface="Avenir Book" panose="02000503020000020003" pitchFamily="2" charset="0"/>
                </a:rPr>
                <a:t>ERD</a:t>
              </a:r>
            </a:p>
          </p:txBody>
        </p:sp>
      </p:grpSp>
      <p:cxnSp>
        <p:nvCxnSpPr>
          <p:cNvPr id="16" name="Straight Connector 15">
            <a:extLst>
              <a:ext uri="{FF2B5EF4-FFF2-40B4-BE49-F238E27FC236}">
                <a16:creationId xmlns:a16="http://schemas.microsoft.com/office/drawing/2014/main" id="{E8049A5D-6623-05B3-AD2A-E61C4C893FFE}"/>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C8CDAF0-48BF-343F-C273-05BD290F5303}"/>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8CAA22-45C7-9E34-F672-990EC789D1A9}"/>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3D1E719-7C79-22DA-9F0E-7AAA75EF5BA8}"/>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2850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pic>
        <p:nvPicPr>
          <p:cNvPr id="6" name="Picture 5" descr="A diagram of a computer&#10;&#10;Description automatically generated">
            <a:extLst>
              <a:ext uri="{FF2B5EF4-FFF2-40B4-BE49-F238E27FC236}">
                <a16:creationId xmlns:a16="http://schemas.microsoft.com/office/drawing/2014/main" id="{CC085F27-2456-2B6B-BA7B-DED7751F5C2F}"/>
              </a:ext>
            </a:extLst>
          </p:cNvPr>
          <p:cNvPicPr>
            <a:picLocks noChangeAspect="1"/>
          </p:cNvPicPr>
          <p:nvPr/>
        </p:nvPicPr>
        <p:blipFill>
          <a:blip r:embed="rId11"/>
          <a:stretch>
            <a:fillRect/>
          </a:stretch>
        </p:blipFill>
        <p:spPr>
          <a:xfrm>
            <a:off x="1759515" y="659820"/>
            <a:ext cx="8623160" cy="6198179"/>
          </a:xfrm>
          <a:prstGeom prst="rect">
            <a:avLst/>
          </a:prstGeom>
        </p:spPr>
      </p:pic>
    </p:spTree>
    <p:extLst>
      <p:ext uri="{BB962C8B-B14F-4D97-AF65-F5344CB8AC3E}">
        <p14:creationId xmlns:p14="http://schemas.microsoft.com/office/powerpoint/2010/main" val="3060731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E894DF-0613-9F62-5D0C-24EE064A8F63}"/>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56D2DB3A-6E72-8FE2-34BB-C6DB4D3B349D}"/>
                </a:ext>
              </a:extLst>
            </p:cNvPr>
            <p:cNvGrpSpPr/>
            <p:nvPr/>
          </p:nvGrpSpPr>
          <p:grpSpPr>
            <a:xfrm>
              <a:off x="280782" y="278224"/>
              <a:ext cx="664933" cy="493133"/>
              <a:chOff x="280781" y="246670"/>
              <a:chExt cx="814241" cy="572001"/>
            </a:xfrm>
          </p:grpSpPr>
          <p:sp>
            <p:nvSpPr>
              <p:cNvPr id="25" name="Oval 24">
                <a:extLst>
                  <a:ext uri="{FF2B5EF4-FFF2-40B4-BE49-F238E27FC236}">
                    <a16:creationId xmlns:a16="http://schemas.microsoft.com/office/drawing/2014/main" id="{908F9A01-5285-D66E-F482-E524D9268044}"/>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6" name="Group 25">
                <a:extLst>
                  <a:ext uri="{FF2B5EF4-FFF2-40B4-BE49-F238E27FC236}">
                    <a16:creationId xmlns:a16="http://schemas.microsoft.com/office/drawing/2014/main" id="{3C8C1C57-3DED-BC26-B203-FB4984D31EBF}"/>
                  </a:ext>
                </a:extLst>
              </p:cNvPr>
              <p:cNvGrpSpPr/>
              <p:nvPr/>
            </p:nvGrpSpPr>
            <p:grpSpPr>
              <a:xfrm>
                <a:off x="530965" y="246670"/>
                <a:ext cx="564057" cy="572001"/>
                <a:chOff x="530965" y="246670"/>
                <a:chExt cx="564057" cy="572001"/>
              </a:xfrm>
            </p:grpSpPr>
            <p:sp>
              <p:nvSpPr>
                <p:cNvPr id="28" name="Oval 27">
                  <a:extLst>
                    <a:ext uri="{FF2B5EF4-FFF2-40B4-BE49-F238E27FC236}">
                      <a16:creationId xmlns:a16="http://schemas.microsoft.com/office/drawing/2014/main" id="{BB508F0A-C071-CD50-47DC-D2FE49E502E9}"/>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9" name="Graphic 28" descr="Fork and knife with solid fill">
                  <a:extLst>
                    <a:ext uri="{FF2B5EF4-FFF2-40B4-BE49-F238E27FC236}">
                      <a16:creationId xmlns:a16="http://schemas.microsoft.com/office/drawing/2014/main" id="{66B69382-221A-4476-4382-735C4FB9DD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6" name="TextBox 5">
              <a:extLst>
                <a:ext uri="{FF2B5EF4-FFF2-40B4-BE49-F238E27FC236}">
                  <a16:creationId xmlns:a16="http://schemas.microsoft.com/office/drawing/2014/main" id="{BD7FCBB5-F4FC-5FEA-224C-BF9C6C8DC1AA}"/>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7" name="Picture 6" descr="A black and white logo&#10;&#10;Description automatically generated">
              <a:extLst>
                <a:ext uri="{FF2B5EF4-FFF2-40B4-BE49-F238E27FC236}">
                  <a16:creationId xmlns:a16="http://schemas.microsoft.com/office/drawing/2014/main" id="{AB0F3207-4D7F-102A-2B65-6009371B0EF2}"/>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8" name="Group 7">
              <a:extLst>
                <a:ext uri="{FF2B5EF4-FFF2-40B4-BE49-F238E27FC236}">
                  <a16:creationId xmlns:a16="http://schemas.microsoft.com/office/drawing/2014/main" id="{6F25082B-8EB1-BD3C-C90F-6DFE7D847508}"/>
                </a:ext>
              </a:extLst>
            </p:cNvPr>
            <p:cNvGrpSpPr>
              <a:grpSpLocks noChangeAspect="1"/>
            </p:cNvGrpSpPr>
            <p:nvPr/>
          </p:nvGrpSpPr>
          <p:grpSpPr>
            <a:xfrm>
              <a:off x="11402274" y="270319"/>
              <a:ext cx="508945" cy="508943"/>
              <a:chOff x="10718800" y="160943"/>
              <a:chExt cx="698501" cy="698500"/>
            </a:xfrm>
          </p:grpSpPr>
          <p:sp>
            <p:nvSpPr>
              <p:cNvPr id="23" name="Oval 22">
                <a:extLst>
                  <a:ext uri="{FF2B5EF4-FFF2-40B4-BE49-F238E27FC236}">
                    <a16:creationId xmlns:a16="http://schemas.microsoft.com/office/drawing/2014/main" id="{7C5C547B-3510-0E02-0872-28B01E290F14}"/>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User with solid fill">
                <a:extLst>
                  <a:ext uri="{FF2B5EF4-FFF2-40B4-BE49-F238E27FC236}">
                    <a16:creationId xmlns:a16="http://schemas.microsoft.com/office/drawing/2014/main" id="{FF9981E0-AEFD-BD1C-01D6-2F146D25038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9" name="TextBox 8">
              <a:extLst>
                <a:ext uri="{FF2B5EF4-FFF2-40B4-BE49-F238E27FC236}">
                  <a16:creationId xmlns:a16="http://schemas.microsoft.com/office/drawing/2014/main" id="{4A55B752-95D4-D556-4B3B-DC7143A33DD7}"/>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0" name="Graphic 9" descr="Ringer outline">
              <a:extLst>
                <a:ext uri="{FF2B5EF4-FFF2-40B4-BE49-F238E27FC236}">
                  <a16:creationId xmlns:a16="http://schemas.microsoft.com/office/drawing/2014/main" id="{691EE467-9305-5652-42A4-CB6F4C2FFE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4" name="TextBox 13">
              <a:extLst>
                <a:ext uri="{FF2B5EF4-FFF2-40B4-BE49-F238E27FC236}">
                  <a16:creationId xmlns:a16="http://schemas.microsoft.com/office/drawing/2014/main" id="{C0DF89B7-43F0-A4A2-31B4-026801B239BF}"/>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5" name="TextBox 14">
              <a:extLst>
                <a:ext uri="{FF2B5EF4-FFF2-40B4-BE49-F238E27FC236}">
                  <a16:creationId xmlns:a16="http://schemas.microsoft.com/office/drawing/2014/main" id="{EBEACFFF-458C-48F5-2FA9-3FA49F1D52EC}"/>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6" name="Picture 15" descr="A black and white logo&#10;&#10;Description automatically generated">
              <a:extLst>
                <a:ext uri="{FF2B5EF4-FFF2-40B4-BE49-F238E27FC236}">
                  <a16:creationId xmlns:a16="http://schemas.microsoft.com/office/drawing/2014/main" id="{480F41D4-2374-1318-0FA1-110469307A41}"/>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7" name="Straight Connector 16">
              <a:extLst>
                <a:ext uri="{FF2B5EF4-FFF2-40B4-BE49-F238E27FC236}">
                  <a16:creationId xmlns:a16="http://schemas.microsoft.com/office/drawing/2014/main" id="{DB00BA47-DEEF-1F1C-3D5D-1B2A88D36835}"/>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22" name="Graphic 21" descr="Inbox outline">
              <a:extLst>
                <a:ext uri="{FF2B5EF4-FFF2-40B4-BE49-F238E27FC236}">
                  <a16:creationId xmlns:a16="http://schemas.microsoft.com/office/drawing/2014/main" id="{70506FD5-26D5-1CF4-BA5F-ADAAD04C7E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31" name="Rectangle 30">
            <a:extLst>
              <a:ext uri="{FF2B5EF4-FFF2-40B4-BE49-F238E27FC236}">
                <a16:creationId xmlns:a16="http://schemas.microsoft.com/office/drawing/2014/main" id="{61C7AA3A-C270-CEE7-652F-7EE0751C971A}"/>
              </a:ext>
            </a:extLst>
          </p:cNvPr>
          <p:cNvSpPr/>
          <p:nvPr/>
        </p:nvSpPr>
        <p:spPr>
          <a:xfrm>
            <a:off x="0" y="831985"/>
            <a:ext cx="12192000" cy="1038380"/>
          </a:xfrm>
          <a:prstGeom prst="rect">
            <a:avLst/>
          </a:prstGeom>
          <a:gradFill flip="none" rotWithShape="1">
            <a:gsLst>
              <a:gs pos="0">
                <a:srgbClr val="676F89"/>
              </a:gs>
              <a:gs pos="100000">
                <a:srgbClr val="15234B"/>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3A66730-3968-78B7-487A-4F2A20973EE8}"/>
              </a:ext>
            </a:extLst>
          </p:cNvPr>
          <p:cNvSpPr txBox="1"/>
          <p:nvPr/>
        </p:nvSpPr>
        <p:spPr>
          <a:xfrm>
            <a:off x="2362200" y="1089565"/>
            <a:ext cx="7467600" cy="523220"/>
          </a:xfrm>
          <a:prstGeom prst="rect">
            <a:avLst/>
          </a:prstGeom>
          <a:noFill/>
        </p:spPr>
        <p:txBody>
          <a:bodyPr wrap="square" rtlCol="0">
            <a:spAutoFit/>
          </a:bodyPr>
          <a:lstStyle/>
          <a:p>
            <a:pPr algn="ctr"/>
            <a:r>
              <a:rPr lang="en-US" sz="2800" b="1">
                <a:solidFill>
                  <a:schemeClr val="bg1"/>
                </a:solidFill>
                <a:latin typeface="Avenir Book" panose="02000503020000020003" pitchFamily="2" charset="0"/>
              </a:rPr>
              <a:t>Table of Contents</a:t>
            </a:r>
          </a:p>
        </p:txBody>
      </p:sp>
      <p:sp>
        <p:nvSpPr>
          <p:cNvPr id="4171" name="TextBox 4170">
            <a:extLst>
              <a:ext uri="{FF2B5EF4-FFF2-40B4-BE49-F238E27FC236}">
                <a16:creationId xmlns:a16="http://schemas.microsoft.com/office/drawing/2014/main" id="{C0D745CC-C40C-129B-4DF2-AADACF2DEB62}"/>
              </a:ext>
            </a:extLst>
          </p:cNvPr>
          <p:cNvSpPr txBox="1"/>
          <p:nvPr/>
        </p:nvSpPr>
        <p:spPr>
          <a:xfrm>
            <a:off x="2362200" y="2239492"/>
            <a:ext cx="7467600" cy="4524315"/>
          </a:xfrm>
          <a:prstGeom prst="rect">
            <a:avLst/>
          </a:prstGeom>
          <a:noFill/>
        </p:spPr>
        <p:txBody>
          <a:bodyPr wrap="square" rtlCol="0">
            <a:spAutoFit/>
          </a:bodyPr>
          <a:lstStyle/>
          <a:p>
            <a:r>
              <a:rPr lang="en-US" sz="2400" b="1" dirty="0">
                <a:solidFill>
                  <a:srgbClr val="333333"/>
                </a:solidFill>
                <a:latin typeface="Avenir Book" panose="02000503020000020003" pitchFamily="2" charset="0"/>
              </a:rPr>
              <a:t>Business Scenario Overview</a:t>
            </a:r>
          </a:p>
          <a:p>
            <a:endParaRPr lang="en-US" sz="2400" b="1" dirty="0">
              <a:solidFill>
                <a:srgbClr val="333333"/>
              </a:solidFill>
              <a:latin typeface="Avenir Book" panose="02000503020000020003" pitchFamily="2" charset="0"/>
            </a:endParaRPr>
          </a:p>
          <a:p>
            <a:endParaRPr lang="en-US" sz="2400" b="1" dirty="0">
              <a:solidFill>
                <a:srgbClr val="333333"/>
              </a:solidFill>
              <a:latin typeface="Avenir Book" panose="02000503020000020003" pitchFamily="2" charset="0"/>
            </a:endParaRPr>
          </a:p>
          <a:p>
            <a:r>
              <a:rPr lang="en-US" sz="2400" b="1" dirty="0">
                <a:solidFill>
                  <a:srgbClr val="333333"/>
                </a:solidFill>
                <a:latin typeface="Avenir Book" panose="02000503020000020003" pitchFamily="2" charset="0"/>
              </a:rPr>
              <a:t>Mission Statement &amp; Objectives</a:t>
            </a:r>
          </a:p>
          <a:p>
            <a:endParaRPr lang="en-US" sz="2400" b="1" dirty="0">
              <a:solidFill>
                <a:srgbClr val="333333"/>
              </a:solidFill>
              <a:latin typeface="Avenir Book" panose="02000503020000020003" pitchFamily="2" charset="0"/>
            </a:endParaRPr>
          </a:p>
          <a:p>
            <a:r>
              <a:rPr lang="en-US" sz="2400" b="1" dirty="0">
                <a:solidFill>
                  <a:srgbClr val="333333"/>
                </a:solidFill>
                <a:latin typeface="Avenir Book" panose="02000503020000020003" pitchFamily="2" charset="0"/>
              </a:rPr>
              <a:t>ERD</a:t>
            </a:r>
          </a:p>
          <a:p>
            <a:endParaRPr lang="en-US" sz="2400" b="1" dirty="0">
              <a:solidFill>
                <a:srgbClr val="333333"/>
              </a:solidFill>
              <a:latin typeface="Avenir Book" panose="02000503020000020003" pitchFamily="2" charset="0"/>
            </a:endParaRPr>
          </a:p>
          <a:p>
            <a:r>
              <a:rPr lang="en-US" sz="2400" b="1" dirty="0">
                <a:solidFill>
                  <a:srgbClr val="333333"/>
                </a:solidFill>
                <a:latin typeface="Avenir Book" panose="02000503020000020003" pitchFamily="2" charset="0"/>
              </a:rPr>
              <a:t>Relational Schema Overview</a:t>
            </a:r>
          </a:p>
          <a:p>
            <a:endParaRPr lang="en-US" sz="2400" b="1" dirty="0">
              <a:solidFill>
                <a:srgbClr val="333333"/>
              </a:solidFill>
              <a:latin typeface="Avenir Book" panose="02000503020000020003" pitchFamily="2" charset="0"/>
            </a:endParaRPr>
          </a:p>
          <a:p>
            <a:r>
              <a:rPr lang="en-US" sz="2400" b="1" dirty="0">
                <a:solidFill>
                  <a:srgbClr val="333333"/>
                </a:solidFill>
                <a:latin typeface="Avenir Book" panose="02000503020000020003" pitchFamily="2" charset="0"/>
              </a:rPr>
              <a:t>2 Challenging Queries</a:t>
            </a:r>
          </a:p>
          <a:p>
            <a:endParaRPr lang="en-US" sz="2400" b="1" dirty="0">
              <a:solidFill>
                <a:srgbClr val="333333"/>
              </a:solidFill>
              <a:latin typeface="Avenir Book" panose="02000503020000020003" pitchFamily="2" charset="0"/>
            </a:endParaRPr>
          </a:p>
          <a:p>
            <a:r>
              <a:rPr lang="en-US" sz="2400" b="1" dirty="0">
                <a:solidFill>
                  <a:srgbClr val="333333"/>
                </a:solidFill>
                <a:latin typeface="Avenir Book" panose="02000503020000020003" pitchFamily="2" charset="0"/>
              </a:rPr>
              <a:t>Learning Experience</a:t>
            </a:r>
          </a:p>
        </p:txBody>
      </p:sp>
      <p:pic>
        <p:nvPicPr>
          <p:cNvPr id="4173" name="Picture 4172" descr="A black and white logo&#10;&#10;Description automatically generated">
            <a:extLst>
              <a:ext uri="{FF2B5EF4-FFF2-40B4-BE49-F238E27FC236}">
                <a16:creationId xmlns:a16="http://schemas.microsoft.com/office/drawing/2014/main" id="{3D77B6B0-7749-AF04-AD59-13361B3511AA}"/>
              </a:ext>
            </a:extLst>
          </p:cNvPr>
          <p:cNvPicPr>
            <a:picLocks noChangeAspect="1"/>
          </p:cNvPicPr>
          <p:nvPr/>
        </p:nvPicPr>
        <p:blipFill rotWithShape="1">
          <a:blip r:embed="rId4"/>
          <a:srcRect l="74207" t="20296" r="-5666" b="16253"/>
          <a:stretch/>
        </p:blipFill>
        <p:spPr>
          <a:xfrm>
            <a:off x="6583632" y="2206839"/>
            <a:ext cx="476226" cy="509361"/>
          </a:xfrm>
          <a:prstGeom prst="rect">
            <a:avLst/>
          </a:prstGeom>
        </p:spPr>
      </p:pic>
      <p:pic>
        <p:nvPicPr>
          <p:cNvPr id="4174" name="Picture 4173" descr="A black and white logo&#10;&#10;Description automatically generated">
            <a:extLst>
              <a:ext uri="{FF2B5EF4-FFF2-40B4-BE49-F238E27FC236}">
                <a16:creationId xmlns:a16="http://schemas.microsoft.com/office/drawing/2014/main" id="{CE2DE201-9C36-401B-3FD3-8A01A91F3928}"/>
              </a:ext>
            </a:extLst>
          </p:cNvPr>
          <p:cNvPicPr>
            <a:picLocks noChangeAspect="1"/>
          </p:cNvPicPr>
          <p:nvPr/>
        </p:nvPicPr>
        <p:blipFill rotWithShape="1">
          <a:blip r:embed="rId4"/>
          <a:srcRect l="74207" t="20296" r="-5666" b="16253"/>
          <a:stretch/>
        </p:blipFill>
        <p:spPr>
          <a:xfrm>
            <a:off x="7160117" y="3304907"/>
            <a:ext cx="476226" cy="509361"/>
          </a:xfrm>
          <a:prstGeom prst="rect">
            <a:avLst/>
          </a:prstGeom>
        </p:spPr>
      </p:pic>
      <p:pic>
        <p:nvPicPr>
          <p:cNvPr id="4175" name="Picture 4174" descr="A black and white logo&#10;&#10;Description automatically generated">
            <a:extLst>
              <a:ext uri="{FF2B5EF4-FFF2-40B4-BE49-F238E27FC236}">
                <a16:creationId xmlns:a16="http://schemas.microsoft.com/office/drawing/2014/main" id="{C1F32196-D3FA-DBD4-D501-170F351CDEB5}"/>
              </a:ext>
            </a:extLst>
          </p:cNvPr>
          <p:cNvPicPr>
            <a:picLocks noChangeAspect="1"/>
          </p:cNvPicPr>
          <p:nvPr/>
        </p:nvPicPr>
        <p:blipFill rotWithShape="1">
          <a:blip r:embed="rId4"/>
          <a:srcRect l="74207" t="20296" r="-5666" b="16253"/>
          <a:stretch/>
        </p:blipFill>
        <p:spPr>
          <a:xfrm>
            <a:off x="3114008" y="3977414"/>
            <a:ext cx="476226" cy="509361"/>
          </a:xfrm>
          <a:prstGeom prst="rect">
            <a:avLst/>
          </a:prstGeom>
        </p:spPr>
      </p:pic>
      <p:pic>
        <p:nvPicPr>
          <p:cNvPr id="4176" name="Picture 4175" descr="A black and white logo&#10;&#10;Description automatically generated">
            <a:extLst>
              <a:ext uri="{FF2B5EF4-FFF2-40B4-BE49-F238E27FC236}">
                <a16:creationId xmlns:a16="http://schemas.microsoft.com/office/drawing/2014/main" id="{E489D0BC-58C6-E2C4-BB44-9B54CDEC7A8D}"/>
              </a:ext>
            </a:extLst>
          </p:cNvPr>
          <p:cNvPicPr>
            <a:picLocks noChangeAspect="1"/>
          </p:cNvPicPr>
          <p:nvPr/>
        </p:nvPicPr>
        <p:blipFill rotWithShape="1">
          <a:blip r:embed="rId4"/>
          <a:srcRect l="74207" t="20296" r="-5666" b="16253"/>
          <a:stretch/>
        </p:blipFill>
        <p:spPr>
          <a:xfrm>
            <a:off x="6683891" y="4732559"/>
            <a:ext cx="476226" cy="509361"/>
          </a:xfrm>
          <a:prstGeom prst="rect">
            <a:avLst/>
          </a:prstGeom>
        </p:spPr>
      </p:pic>
      <p:pic>
        <p:nvPicPr>
          <p:cNvPr id="4177" name="Picture 4176" descr="A black and white logo&#10;&#10;Description automatically generated">
            <a:extLst>
              <a:ext uri="{FF2B5EF4-FFF2-40B4-BE49-F238E27FC236}">
                <a16:creationId xmlns:a16="http://schemas.microsoft.com/office/drawing/2014/main" id="{E23E4DE8-07AB-0792-0EF7-A6633E55A559}"/>
              </a:ext>
            </a:extLst>
          </p:cNvPr>
          <p:cNvPicPr>
            <a:picLocks noChangeAspect="1"/>
          </p:cNvPicPr>
          <p:nvPr/>
        </p:nvPicPr>
        <p:blipFill rotWithShape="1">
          <a:blip r:embed="rId4"/>
          <a:srcRect l="74207" t="20296" r="-5666" b="16253"/>
          <a:stretch/>
        </p:blipFill>
        <p:spPr>
          <a:xfrm>
            <a:off x="5775167" y="5491561"/>
            <a:ext cx="476226" cy="509361"/>
          </a:xfrm>
          <a:prstGeom prst="rect">
            <a:avLst/>
          </a:prstGeom>
        </p:spPr>
      </p:pic>
      <p:pic>
        <p:nvPicPr>
          <p:cNvPr id="4178" name="Picture 4177" descr="A black and white logo&#10;&#10;Description automatically generated">
            <a:extLst>
              <a:ext uri="{FF2B5EF4-FFF2-40B4-BE49-F238E27FC236}">
                <a16:creationId xmlns:a16="http://schemas.microsoft.com/office/drawing/2014/main" id="{09DADBD4-F5BC-0BC7-B2CA-6B6EB10E810C}"/>
              </a:ext>
            </a:extLst>
          </p:cNvPr>
          <p:cNvPicPr>
            <a:picLocks noChangeAspect="1"/>
          </p:cNvPicPr>
          <p:nvPr/>
        </p:nvPicPr>
        <p:blipFill rotWithShape="1">
          <a:blip r:embed="rId4"/>
          <a:srcRect l="74207" t="20296" r="-5666" b="16253"/>
          <a:stretch/>
        </p:blipFill>
        <p:spPr>
          <a:xfrm>
            <a:off x="5537054" y="6206392"/>
            <a:ext cx="476226" cy="509361"/>
          </a:xfrm>
          <a:prstGeom prst="rect">
            <a:avLst/>
          </a:prstGeom>
        </p:spPr>
      </p:pic>
      <p:sp>
        <p:nvSpPr>
          <p:cNvPr id="4179" name="Oval 4178">
            <a:extLst>
              <a:ext uri="{FF2B5EF4-FFF2-40B4-BE49-F238E27FC236}">
                <a16:creationId xmlns:a16="http://schemas.microsoft.com/office/drawing/2014/main" id="{59D351E6-057A-0DA5-2BF6-C45D9B99CC8E}"/>
              </a:ext>
            </a:extLst>
          </p:cNvPr>
          <p:cNvSpPr>
            <a:spLocks noChangeAspect="1"/>
          </p:cNvSpPr>
          <p:nvPr/>
        </p:nvSpPr>
        <p:spPr>
          <a:xfrm>
            <a:off x="1745673" y="2206839"/>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1</a:t>
            </a:r>
          </a:p>
        </p:txBody>
      </p:sp>
      <p:sp>
        <p:nvSpPr>
          <p:cNvPr id="4180" name="Oval 4179">
            <a:extLst>
              <a:ext uri="{FF2B5EF4-FFF2-40B4-BE49-F238E27FC236}">
                <a16:creationId xmlns:a16="http://schemas.microsoft.com/office/drawing/2014/main" id="{DBA31AAA-0C16-0656-4A84-843A116E4A4C}"/>
              </a:ext>
            </a:extLst>
          </p:cNvPr>
          <p:cNvSpPr>
            <a:spLocks noChangeAspect="1"/>
          </p:cNvSpPr>
          <p:nvPr/>
        </p:nvSpPr>
        <p:spPr>
          <a:xfrm>
            <a:off x="1745673" y="3304907"/>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venir Book" panose="02000503020000020003" pitchFamily="2" charset="0"/>
              </a:rPr>
              <a:t>2</a:t>
            </a:r>
          </a:p>
        </p:txBody>
      </p:sp>
      <p:sp>
        <p:nvSpPr>
          <p:cNvPr id="4181" name="Oval 4180">
            <a:extLst>
              <a:ext uri="{FF2B5EF4-FFF2-40B4-BE49-F238E27FC236}">
                <a16:creationId xmlns:a16="http://schemas.microsoft.com/office/drawing/2014/main" id="{0C136762-C89C-2E7F-2015-2F0E13FE98E6}"/>
              </a:ext>
            </a:extLst>
          </p:cNvPr>
          <p:cNvSpPr>
            <a:spLocks noChangeAspect="1"/>
          </p:cNvSpPr>
          <p:nvPr/>
        </p:nvSpPr>
        <p:spPr>
          <a:xfrm>
            <a:off x="1745673" y="4032270"/>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3</a:t>
            </a:r>
          </a:p>
        </p:txBody>
      </p:sp>
      <p:sp>
        <p:nvSpPr>
          <p:cNvPr id="4182" name="Oval 4181">
            <a:extLst>
              <a:ext uri="{FF2B5EF4-FFF2-40B4-BE49-F238E27FC236}">
                <a16:creationId xmlns:a16="http://schemas.microsoft.com/office/drawing/2014/main" id="{5F73AB1D-D239-EA2F-3944-E9AB7FEAC467}"/>
              </a:ext>
            </a:extLst>
          </p:cNvPr>
          <p:cNvSpPr>
            <a:spLocks noChangeAspect="1"/>
          </p:cNvSpPr>
          <p:nvPr/>
        </p:nvSpPr>
        <p:spPr>
          <a:xfrm>
            <a:off x="1745673" y="4759633"/>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4</a:t>
            </a:r>
          </a:p>
        </p:txBody>
      </p:sp>
      <p:sp>
        <p:nvSpPr>
          <p:cNvPr id="4183" name="Oval 4182">
            <a:extLst>
              <a:ext uri="{FF2B5EF4-FFF2-40B4-BE49-F238E27FC236}">
                <a16:creationId xmlns:a16="http://schemas.microsoft.com/office/drawing/2014/main" id="{53D68FBA-D8FD-DC48-69A4-A9F75163849E}"/>
              </a:ext>
            </a:extLst>
          </p:cNvPr>
          <p:cNvSpPr>
            <a:spLocks noChangeAspect="1"/>
          </p:cNvSpPr>
          <p:nvPr/>
        </p:nvSpPr>
        <p:spPr>
          <a:xfrm>
            <a:off x="1745673" y="5486996"/>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5</a:t>
            </a:r>
          </a:p>
        </p:txBody>
      </p:sp>
      <p:sp>
        <p:nvSpPr>
          <p:cNvPr id="4184" name="Oval 4183">
            <a:extLst>
              <a:ext uri="{FF2B5EF4-FFF2-40B4-BE49-F238E27FC236}">
                <a16:creationId xmlns:a16="http://schemas.microsoft.com/office/drawing/2014/main" id="{15AD8196-A83A-0016-DD7F-F49232B9E4C5}"/>
              </a:ext>
            </a:extLst>
          </p:cNvPr>
          <p:cNvSpPr>
            <a:spLocks noChangeAspect="1"/>
          </p:cNvSpPr>
          <p:nvPr/>
        </p:nvSpPr>
        <p:spPr>
          <a:xfrm>
            <a:off x="1742416" y="6214359"/>
            <a:ext cx="509361" cy="50936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Avenir Book" panose="02000503020000020003" pitchFamily="2" charset="0"/>
              </a:rPr>
              <a:t>6</a:t>
            </a:r>
          </a:p>
        </p:txBody>
      </p:sp>
      <p:sp>
        <p:nvSpPr>
          <p:cNvPr id="5" name="TextBox 4">
            <a:extLst>
              <a:ext uri="{FF2B5EF4-FFF2-40B4-BE49-F238E27FC236}">
                <a16:creationId xmlns:a16="http://schemas.microsoft.com/office/drawing/2014/main" id="{94EA2A26-C50E-BA16-8F5D-0B0516C2E704}"/>
              </a:ext>
            </a:extLst>
          </p:cNvPr>
          <p:cNvSpPr txBox="1"/>
          <p:nvPr/>
        </p:nvSpPr>
        <p:spPr>
          <a:xfrm>
            <a:off x="2590633" y="2675987"/>
            <a:ext cx="6098058" cy="646331"/>
          </a:xfrm>
          <a:prstGeom prst="rect">
            <a:avLst/>
          </a:prstGeom>
          <a:noFill/>
        </p:spPr>
        <p:txBody>
          <a:bodyPr wrap="square">
            <a:spAutoFit/>
          </a:bodyPr>
          <a:lstStyle/>
          <a:p>
            <a:r>
              <a:rPr lang="en-US" sz="1800" b="1" dirty="0">
                <a:solidFill>
                  <a:srgbClr val="FF1B1A"/>
                </a:solidFill>
                <a:latin typeface="Avenir Book" panose="02000503020000020003" pitchFamily="2" charset="0"/>
              </a:rPr>
              <a:t>1.1</a:t>
            </a:r>
            <a:r>
              <a:rPr lang="en-US" sz="1800" b="1" dirty="0">
                <a:solidFill>
                  <a:srgbClr val="333333"/>
                </a:solidFill>
                <a:latin typeface="Avenir Book" panose="02000503020000020003" pitchFamily="2" charset="0"/>
              </a:rPr>
              <a:t> User Interface Inspiration</a:t>
            </a:r>
          </a:p>
          <a:p>
            <a:r>
              <a:rPr lang="en-US" b="1" dirty="0">
                <a:solidFill>
                  <a:srgbClr val="FF1B1A"/>
                </a:solidFill>
                <a:latin typeface="Avenir Book" panose="02000503020000020003" pitchFamily="2" charset="0"/>
              </a:rPr>
              <a:t>1.2</a:t>
            </a:r>
            <a:r>
              <a:rPr lang="en-US" b="1" dirty="0">
                <a:solidFill>
                  <a:srgbClr val="333333"/>
                </a:solidFill>
                <a:latin typeface="Avenir Book" panose="02000503020000020003" pitchFamily="2" charset="0"/>
              </a:rPr>
              <a:t> User Interface Mockup</a:t>
            </a:r>
            <a:endParaRPr lang="en-US" sz="1800" b="1" dirty="0">
              <a:solidFill>
                <a:srgbClr val="333333"/>
              </a:solidFill>
              <a:latin typeface="Avenir Book" panose="02000503020000020003" pitchFamily="2" charset="0"/>
            </a:endParaRPr>
          </a:p>
        </p:txBody>
      </p:sp>
    </p:spTree>
    <p:extLst>
      <p:ext uri="{BB962C8B-B14F-4D97-AF65-F5344CB8AC3E}">
        <p14:creationId xmlns:p14="http://schemas.microsoft.com/office/powerpoint/2010/main" val="3929571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10 Upscale Montreal Restaurants Worth Dressing Up For | Montréal">
            <a:extLst>
              <a:ext uri="{FF2B5EF4-FFF2-40B4-BE49-F238E27FC236}">
                <a16:creationId xmlns:a16="http://schemas.microsoft.com/office/drawing/2014/main" id="{A01353A1-5F1F-721B-48C5-CA8F98A013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32" b="7832"/>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p:cNvSpPr>
          <p:nvPr/>
        </p:nvSpPr>
        <p:spPr>
          <a:xfrm>
            <a:off x="-1" y="-5"/>
            <a:ext cx="12192001"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2528828" y="2979931"/>
            <a:ext cx="7405276" cy="898130"/>
            <a:chOff x="2705794" y="2979935"/>
            <a:chExt cx="7470631"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4</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95134" y="3105834"/>
              <a:ext cx="6381291" cy="646331"/>
            </a:xfrm>
            <a:prstGeom prst="rect">
              <a:avLst/>
            </a:prstGeom>
            <a:noFill/>
          </p:spPr>
          <p:txBody>
            <a:bodyPr wrap="square" rtlCol="0">
              <a:spAutoFit/>
            </a:bodyPr>
            <a:lstStyle/>
            <a:p>
              <a:r>
                <a:rPr lang="en-US" sz="3600" b="1">
                  <a:solidFill>
                    <a:schemeClr val="bg1"/>
                  </a:solidFill>
                  <a:latin typeface="Avenir Book" panose="02000503020000020003" pitchFamily="2" charset="0"/>
                </a:rPr>
                <a:t>Relational Schema Overview</a:t>
              </a:r>
            </a:p>
          </p:txBody>
        </p:sp>
      </p:grpSp>
      <p:cxnSp>
        <p:nvCxnSpPr>
          <p:cNvPr id="17" name="Straight Connector 16">
            <a:extLst>
              <a:ext uri="{FF2B5EF4-FFF2-40B4-BE49-F238E27FC236}">
                <a16:creationId xmlns:a16="http://schemas.microsoft.com/office/drawing/2014/main" id="{762C84C1-25B7-56C2-2414-F72516BA71F6}"/>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21DA926-BA8E-A2D7-BF08-2CBC4793926E}"/>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8974C7-2975-9ED4-A995-F22271D94253}"/>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086319E-C992-7ADB-1DD9-0BA7FFEBE400}"/>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602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5"/>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5"/>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6248" y="313803"/>
              <a:ext cx="421975" cy="421975"/>
            </a:xfrm>
            <a:prstGeom prst="rect">
              <a:avLst/>
            </a:prstGeom>
          </p:spPr>
        </p:pic>
      </p:grpSp>
      <p:sp>
        <p:nvSpPr>
          <p:cNvPr id="4" name="TextBox 3">
            <a:extLst>
              <a:ext uri="{FF2B5EF4-FFF2-40B4-BE49-F238E27FC236}">
                <a16:creationId xmlns:a16="http://schemas.microsoft.com/office/drawing/2014/main" id="{DF6170C0-8F4A-5774-7317-432102F54E08}"/>
              </a:ext>
            </a:extLst>
          </p:cNvPr>
          <p:cNvSpPr txBox="1"/>
          <p:nvPr/>
        </p:nvSpPr>
        <p:spPr>
          <a:xfrm>
            <a:off x="752565" y="1036264"/>
            <a:ext cx="10686869" cy="5693866"/>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spcBef>
                <a:spcPts val="0"/>
              </a:spcBef>
              <a:spcAft>
                <a:spcPts val="0"/>
              </a:spcAft>
            </a:pPr>
            <a:r>
              <a:rPr lang="en-CA" sz="1600" b="0" i="0" u="none" strike="noStrike" dirty="0">
                <a:solidFill>
                  <a:srgbClr val="000000"/>
                </a:solidFill>
                <a:effectLst/>
                <a:latin typeface="Avenir Book" panose="02000503020000020003" pitchFamily="2" charset="0"/>
              </a:rPr>
              <a:t>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Username, Password, Email, FirstName, </a:t>
            </a:r>
            <a:r>
              <a:rPr lang="en-CA" sz="1600" b="0" i="0" u="none" strike="noStrike" dirty="0" err="1">
                <a:solidFill>
                  <a:srgbClr val="000000"/>
                </a:solidFill>
                <a:effectLst/>
                <a:latin typeface="Avenir Book" panose="02000503020000020003" pitchFamily="2" charset="0"/>
              </a:rPr>
              <a:t>LastName</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ProfilePicture</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RegistrationDate</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NumFollowers</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NumFollowing</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CityLocated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CountryLocated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UserID</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Follow(</a:t>
            </a:r>
            <a:r>
              <a:rPr lang="en-CA" sz="1600" b="0" i="0" u="none" strike="noStrike" dirty="0" err="1">
                <a:solidFill>
                  <a:srgbClr val="000000"/>
                </a:solidFill>
                <a:effectLst/>
                <a:latin typeface="Avenir Book" panose="02000503020000020003" pitchFamily="2" charset="0"/>
              </a:rPr>
              <a:t>FollowID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FollowID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References 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Reviews(</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ReviewContent</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ReviewDate</a:t>
            </a:r>
            <a:r>
              <a:rPr lang="en-CA" sz="1600" b="0" i="0" u="none" strike="noStrike" dirty="0">
                <a:solidFill>
                  <a:srgbClr val="000000"/>
                </a:solidFill>
                <a:effectLst/>
                <a:latin typeface="Avenir Book" panose="02000503020000020003" pitchFamily="2" charset="0"/>
              </a:rPr>
              <a:t>, Rating, </a:t>
            </a:r>
            <a:r>
              <a:rPr lang="en-CA" sz="1600" b="0" i="0" u="none" strike="noStrike" dirty="0" err="1">
                <a:solidFill>
                  <a:srgbClr val="000000"/>
                </a:solidFill>
                <a:effectLst/>
                <a:latin typeface="Avenir Book" panose="02000503020000020003" pitchFamily="2" charset="0"/>
              </a:rPr>
              <a:t>PhotoID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ReviewID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PhotoID</a:t>
            </a:r>
            <a:r>
              <a:rPr lang="en-CA" sz="1600" b="0" i="0" u="none" strike="noStrike" dirty="0">
                <a:solidFill>
                  <a:srgbClr val="000000"/>
                </a:solidFill>
                <a:effectLst/>
                <a:latin typeface="Avenir Book" panose="02000503020000020003" pitchFamily="2" charset="0"/>
              </a:rPr>
              <a:t> References Photos(</a:t>
            </a:r>
            <a:r>
              <a:rPr lang="en-CA" sz="1600" b="0" i="0" u="none" strike="noStrike" dirty="0" err="1">
                <a:solidFill>
                  <a:srgbClr val="000000"/>
                </a:solidFill>
                <a:effectLst/>
                <a:latin typeface="Avenir Book" panose="02000503020000020003" pitchFamily="2" charset="0"/>
              </a:rPr>
              <a:t>PhotoID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References 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Comments(</a:t>
            </a:r>
            <a:r>
              <a:rPr lang="en-CA" sz="1600" b="0" i="0" u="none" strike="noStrike" dirty="0" err="1">
                <a:solidFill>
                  <a:srgbClr val="000000"/>
                </a:solidFill>
                <a:effectLst/>
                <a:latin typeface="Avenir Book" panose="02000503020000020003" pitchFamily="2" charset="0"/>
              </a:rPr>
              <a:t>CommentID</a:t>
            </a:r>
            <a:r>
              <a:rPr lang="en-CA" sz="1600" b="0" i="0" u="none" strike="noStrike" dirty="0">
                <a:solidFill>
                  <a:srgbClr val="000000"/>
                </a:solidFill>
                <a:effectLst/>
                <a:latin typeface="Avenir Book" panose="02000503020000020003" pitchFamily="2" charset="0"/>
              </a:rPr>
              <a:t>, Content,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CommentID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References Reviews(</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References 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p>
          <a:p>
            <a:pPr rtl="0">
              <a:spcBef>
                <a:spcPts val="0"/>
              </a:spcBef>
              <a:spcAft>
                <a:spcPts val="0"/>
              </a:spcAft>
            </a:pPr>
            <a:endParaRPr lang="en-CA" sz="1600" dirty="0">
              <a:solidFill>
                <a:srgbClr val="000000"/>
              </a:solidFill>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Likes(</a:t>
            </a:r>
            <a:r>
              <a:rPr lang="en-CA" sz="1600" b="0" i="0" u="none" strike="noStrike" dirty="0" err="1">
                <a:solidFill>
                  <a:srgbClr val="000000"/>
                </a:solidFill>
                <a:effectLst/>
                <a:latin typeface="Avenir Book" panose="02000503020000020003" pitchFamily="2" charset="0"/>
              </a:rPr>
              <a:t>LikeID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LikeID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References Reviews(</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References 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p:txBody>
      </p:sp>
    </p:spTree>
    <p:extLst>
      <p:ext uri="{BB962C8B-B14F-4D97-AF65-F5344CB8AC3E}">
        <p14:creationId xmlns:p14="http://schemas.microsoft.com/office/powerpoint/2010/main" val="234948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170C0-8F4A-5774-7317-432102F54E08}"/>
              </a:ext>
            </a:extLst>
          </p:cNvPr>
          <p:cNvSpPr txBox="1"/>
          <p:nvPr/>
        </p:nvSpPr>
        <p:spPr>
          <a:xfrm>
            <a:off x="752564" y="1000685"/>
            <a:ext cx="10686869" cy="5416868"/>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spcBef>
                <a:spcPts val="0"/>
              </a:spcBef>
              <a:spcAft>
                <a:spcPts val="0"/>
              </a:spcAft>
            </a:pPr>
            <a:r>
              <a:rPr lang="en-CA" sz="1600" b="0" i="0" u="none" strike="noStrike" dirty="0">
                <a:solidFill>
                  <a:srgbClr val="000000"/>
                </a:solidFill>
                <a:effectLst/>
                <a:latin typeface="Avenir Book" panose="02000503020000020003" pitchFamily="2" charset="0"/>
              </a:rPr>
              <a:t>Photos(</a:t>
            </a:r>
            <a:r>
              <a:rPr lang="en-CA" sz="1600" b="0" i="0" u="none" strike="noStrike" dirty="0" err="1">
                <a:solidFill>
                  <a:srgbClr val="000000"/>
                </a:solidFill>
                <a:effectLst/>
                <a:latin typeface="Avenir Book" panose="02000503020000020003" pitchFamily="2" charset="0"/>
              </a:rPr>
              <a:t>PhotoID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PhotoAddressLink</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PhotoID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 References Reviews(</a:t>
            </a:r>
            <a:r>
              <a:rPr lang="en-CA" sz="1600" b="0" i="0" u="none" strike="noStrike" dirty="0" err="1">
                <a:solidFill>
                  <a:srgbClr val="000000"/>
                </a:solidFill>
                <a:effectLst/>
                <a:latin typeface="Avenir Book" panose="02000503020000020003" pitchFamily="2" charset="0"/>
              </a:rPr>
              <a:t>ReviewID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Reservations(</a:t>
            </a:r>
            <a:r>
              <a:rPr lang="en-CA" sz="1600" b="0" i="0" u="none" strike="noStrike" dirty="0" err="1">
                <a:solidFill>
                  <a:srgbClr val="000000"/>
                </a:solidFill>
                <a:effectLst/>
                <a:latin typeface="Avenir Book" panose="02000503020000020003" pitchFamily="2" charset="0"/>
              </a:rPr>
              <a:t>ReservationID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ReservedTime</a:t>
            </a:r>
            <a:r>
              <a:rPr lang="en-CA" sz="1600" b="0" i="0" u="none" strike="noStrike" dirty="0">
                <a:solidFill>
                  <a:srgbClr val="000000"/>
                </a:solidFill>
                <a:effectLst/>
                <a:latin typeface="Avenir Book" panose="02000503020000020003" pitchFamily="2" charset="0"/>
              </a:rPr>
              <a:t>, Guests, </a:t>
            </a:r>
            <a:r>
              <a:rPr lang="en-CA" sz="1600" b="0" i="0" u="none" strike="noStrike" dirty="0" err="1">
                <a:solidFill>
                  <a:srgbClr val="000000"/>
                </a:solidFill>
                <a:effectLst/>
                <a:latin typeface="Avenir Book" panose="02000503020000020003" pitchFamily="2" charset="0"/>
              </a:rPr>
              <a:t>RestaurantID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ReservationID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RestaurantID</a:t>
            </a:r>
            <a:r>
              <a:rPr lang="en-CA" sz="1600" b="0" i="0" u="none" strike="noStrike" dirty="0">
                <a:solidFill>
                  <a:srgbClr val="000000"/>
                </a:solidFill>
                <a:effectLst/>
                <a:latin typeface="Avenir Book" panose="02000503020000020003" pitchFamily="2" charset="0"/>
              </a:rPr>
              <a:t> References Restaurants(</a:t>
            </a:r>
            <a:r>
              <a:rPr lang="en-CA" sz="1600" b="0" i="0" u="none" strike="noStrike" dirty="0" err="1">
                <a:solidFill>
                  <a:srgbClr val="000000"/>
                </a:solidFill>
                <a:effectLst/>
                <a:latin typeface="Avenir Book" panose="02000503020000020003" pitchFamily="2" charset="0"/>
              </a:rPr>
              <a:t>RestaurantID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 References Users(</a:t>
            </a:r>
            <a:r>
              <a:rPr lang="en-CA" sz="1600" b="0" i="0" u="none" strike="noStrike" dirty="0" err="1">
                <a:solidFill>
                  <a:srgbClr val="000000"/>
                </a:solidFill>
                <a:effectLst/>
                <a:latin typeface="Avenir Book" panose="02000503020000020003" pitchFamily="2" charset="0"/>
              </a:rPr>
              <a:t>UserID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Restaurants(</a:t>
            </a:r>
            <a:r>
              <a:rPr lang="en-CA" sz="1600" b="0" i="0" u="none" strike="noStrike" dirty="0" err="1">
                <a:solidFill>
                  <a:srgbClr val="000000"/>
                </a:solidFill>
                <a:effectLst/>
                <a:latin typeface="Avenir Book" panose="02000503020000020003" pitchFamily="2" charset="0"/>
              </a:rPr>
              <a:t>RestaurantID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PhoneNumber</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RestaurantName</a:t>
            </a:r>
            <a:r>
              <a:rPr lang="en-CA" sz="1600" b="0" i="0" u="none" strike="noStrike" dirty="0">
                <a:solidFill>
                  <a:srgbClr val="000000"/>
                </a:solidFill>
                <a:effectLst/>
                <a:latin typeface="Avenir Book" panose="02000503020000020003" pitchFamily="2" charset="0"/>
              </a:rPr>
              <a:t>, Description, Website, </a:t>
            </a:r>
            <a:r>
              <a:rPr lang="en-CA" sz="1600" b="0" i="0" u="none" strike="noStrike" dirty="0" err="1">
                <a:solidFill>
                  <a:srgbClr val="000000"/>
                </a:solidFill>
                <a:effectLst/>
                <a:latin typeface="Avenir Book" panose="02000503020000020003" pitchFamily="2" charset="0"/>
              </a:rPr>
              <a:t>BusinessOwner</a:t>
            </a:r>
            <a:r>
              <a:rPr lang="en-CA" sz="1600" b="0" i="0" u="none" strike="noStrike" dirty="0">
                <a:solidFill>
                  <a:srgbClr val="000000"/>
                </a:solidFill>
                <a:effectLst/>
                <a:latin typeface="Avenir Book" panose="02000503020000020003" pitchFamily="2" charset="0"/>
              </a:rPr>
              <a:t>, Pricing, </a:t>
            </a:r>
            <a:r>
              <a:rPr lang="en-CA" sz="1600" b="0" i="0" u="none" strike="noStrike" dirty="0" err="1">
                <a:solidFill>
                  <a:srgbClr val="000000"/>
                </a:solidFill>
                <a:effectLst/>
                <a:latin typeface="Avenir Book" panose="02000503020000020003" pitchFamily="2" charset="0"/>
              </a:rPr>
              <a:t>ReviewReceived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FiveStarReceived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FourStarReceived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ThreeStarReceived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TwoStarReceived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OneStarReceived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AverageRating</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OpeningHours</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ClosingHours</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AddressID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CategoryID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RestaurantID</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AddressID</a:t>
            </a:r>
            <a:r>
              <a:rPr lang="en-CA" sz="1600" b="0" i="0" u="none" strike="noStrike" dirty="0">
                <a:solidFill>
                  <a:srgbClr val="000000"/>
                </a:solidFill>
                <a:effectLst/>
                <a:latin typeface="Avenir Book" panose="02000503020000020003" pitchFamily="2" charset="0"/>
              </a:rPr>
              <a:t> References Address(</a:t>
            </a:r>
            <a:r>
              <a:rPr lang="en-CA" sz="1600" b="0" i="0" u="none" strike="noStrike" dirty="0" err="1">
                <a:solidFill>
                  <a:srgbClr val="000000"/>
                </a:solidFill>
                <a:effectLst/>
                <a:latin typeface="Avenir Book" panose="02000503020000020003" pitchFamily="2" charset="0"/>
              </a:rPr>
              <a:t>AddressID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FK: </a:t>
            </a:r>
            <a:r>
              <a:rPr lang="en-CA" sz="1600" b="0" i="0" u="none" strike="noStrike" dirty="0" err="1">
                <a:solidFill>
                  <a:srgbClr val="000000"/>
                </a:solidFill>
                <a:effectLst/>
                <a:latin typeface="Avenir Book" panose="02000503020000020003" pitchFamily="2" charset="0"/>
              </a:rPr>
              <a:t>CategoryID</a:t>
            </a:r>
            <a:r>
              <a:rPr lang="en-CA" sz="1600" b="0" i="0" u="none" strike="noStrike" dirty="0">
                <a:solidFill>
                  <a:srgbClr val="000000"/>
                </a:solidFill>
                <a:effectLst/>
                <a:latin typeface="Avenir Book" panose="02000503020000020003" pitchFamily="2" charset="0"/>
              </a:rPr>
              <a:t> References Categories(</a:t>
            </a:r>
            <a:r>
              <a:rPr lang="en-CA" sz="1600" b="0" i="0" u="none" strike="noStrike" dirty="0" err="1">
                <a:solidFill>
                  <a:srgbClr val="000000"/>
                </a:solidFill>
                <a:effectLst/>
                <a:latin typeface="Avenir Book" panose="02000503020000020003" pitchFamily="2" charset="0"/>
              </a:rPr>
              <a:t>CategoryID</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Categories(</a:t>
            </a:r>
            <a:r>
              <a:rPr lang="en-CA" sz="1600" b="0" i="0" u="none" strike="noStrike" dirty="0" err="1">
                <a:solidFill>
                  <a:srgbClr val="000000"/>
                </a:solidFill>
                <a:effectLst/>
                <a:latin typeface="Avenir Book" panose="02000503020000020003" pitchFamily="2" charset="0"/>
              </a:rPr>
              <a:t>CategoryID</a:t>
            </a:r>
            <a:r>
              <a:rPr lang="en-CA" sz="1600" b="0" i="0" u="none" strike="noStrike" dirty="0">
                <a:solidFill>
                  <a:srgbClr val="000000"/>
                </a:solidFill>
                <a:effectLst/>
                <a:latin typeface="Avenir Book" panose="02000503020000020003" pitchFamily="2" charset="0"/>
              </a:rPr>
              <a:t>, </a:t>
            </a:r>
            <a:r>
              <a:rPr lang="en-CA" sz="1600" b="0" i="0" u="none" strike="noStrike" dirty="0" err="1">
                <a:solidFill>
                  <a:srgbClr val="000000"/>
                </a:solidFill>
                <a:effectLst/>
                <a:latin typeface="Avenir Book" panose="02000503020000020003" pitchFamily="2" charset="0"/>
              </a:rPr>
              <a:t>CategoryName</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CategoryID</a:t>
            </a:r>
            <a:endParaRPr lang="en-CA" sz="1600" b="0" dirty="0">
              <a:effectLst/>
              <a:latin typeface="Avenir Book" panose="02000503020000020003" pitchFamily="2" charset="0"/>
            </a:endParaRPr>
          </a:p>
          <a:p>
            <a:pPr rtl="0">
              <a:spcBef>
                <a:spcPts val="0"/>
              </a:spcBef>
              <a:spcAft>
                <a:spcPts val="0"/>
              </a:spcAft>
            </a:pPr>
            <a:br>
              <a:rPr lang="en-CA" sz="1600" b="0" dirty="0">
                <a:effectLst/>
                <a:latin typeface="Avenir Book" panose="02000503020000020003" pitchFamily="2" charset="0"/>
              </a:rPr>
            </a:br>
            <a:r>
              <a:rPr lang="en-CA" sz="1600" b="0" i="0" u="none" strike="noStrike" dirty="0">
                <a:solidFill>
                  <a:srgbClr val="000000"/>
                </a:solidFill>
                <a:effectLst/>
                <a:latin typeface="Avenir Book" panose="02000503020000020003" pitchFamily="2" charset="0"/>
              </a:rPr>
              <a:t>Address(</a:t>
            </a:r>
            <a:r>
              <a:rPr lang="en-CA" sz="1600" b="0" i="0" u="none" strike="noStrike" dirty="0" err="1">
                <a:solidFill>
                  <a:srgbClr val="000000"/>
                </a:solidFill>
                <a:effectLst/>
                <a:latin typeface="Avenir Book" panose="02000503020000020003" pitchFamily="2" charset="0"/>
              </a:rPr>
              <a:t>AddressID</a:t>
            </a:r>
            <a:r>
              <a:rPr lang="en-CA" sz="1600" b="0" i="0" u="none" strike="noStrike" dirty="0">
                <a:solidFill>
                  <a:srgbClr val="000000"/>
                </a:solidFill>
                <a:effectLst/>
                <a:latin typeface="Avenir Book" panose="02000503020000020003" pitchFamily="2" charset="0"/>
              </a:rPr>
              <a:t>, City, Street, State, Country, </a:t>
            </a:r>
            <a:r>
              <a:rPr lang="en-CA" sz="1600" b="0" i="0" u="none" strike="noStrike" dirty="0" err="1">
                <a:solidFill>
                  <a:srgbClr val="000000"/>
                </a:solidFill>
                <a:effectLst/>
                <a:latin typeface="Avenir Book" panose="02000503020000020003" pitchFamily="2" charset="0"/>
              </a:rPr>
              <a:t>ZipCode</a:t>
            </a:r>
            <a:r>
              <a:rPr lang="en-CA" sz="1600" b="0" i="0" u="none" strike="noStrike" dirty="0">
                <a:solidFill>
                  <a:srgbClr val="000000"/>
                </a:solidFill>
                <a:effectLst/>
                <a:latin typeface="Avenir Book" panose="02000503020000020003" pitchFamily="2" charset="0"/>
              </a:rPr>
              <a:t>)</a:t>
            </a:r>
            <a:endParaRPr lang="en-CA" sz="1600" b="0" dirty="0">
              <a:effectLst/>
              <a:latin typeface="Avenir Book" panose="02000503020000020003" pitchFamily="2" charset="0"/>
            </a:endParaRPr>
          </a:p>
          <a:p>
            <a:pPr rtl="0">
              <a:spcBef>
                <a:spcPts val="0"/>
              </a:spcBef>
              <a:spcAft>
                <a:spcPts val="0"/>
              </a:spcAft>
            </a:pPr>
            <a:r>
              <a:rPr lang="en-CA" sz="1600" b="0" i="0" u="none" strike="noStrike" dirty="0">
                <a:solidFill>
                  <a:srgbClr val="000000"/>
                </a:solidFill>
                <a:effectLst/>
                <a:latin typeface="Avenir Book" panose="02000503020000020003" pitchFamily="2" charset="0"/>
              </a:rPr>
              <a:t>PK: </a:t>
            </a:r>
            <a:r>
              <a:rPr lang="en-CA" sz="1600" b="0" i="0" u="none" strike="noStrike" dirty="0" err="1">
                <a:solidFill>
                  <a:srgbClr val="000000"/>
                </a:solidFill>
                <a:effectLst/>
                <a:latin typeface="Avenir Book" panose="02000503020000020003" pitchFamily="2" charset="0"/>
              </a:rPr>
              <a:t>AddressID</a:t>
            </a:r>
            <a:endParaRPr lang="en-CA" sz="1600" b="0" dirty="0">
              <a:effectLst/>
              <a:latin typeface="Avenir Book" panose="02000503020000020003" pitchFamily="2" charset="0"/>
            </a:endParaRPr>
          </a:p>
        </p:txBody>
      </p:sp>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5"/>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5"/>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6248" y="313803"/>
              <a:ext cx="421975" cy="421975"/>
            </a:xfrm>
            <a:prstGeom prst="rect">
              <a:avLst/>
            </a:prstGeom>
          </p:spPr>
        </p:pic>
      </p:grpSp>
    </p:spTree>
    <p:extLst>
      <p:ext uri="{BB962C8B-B14F-4D97-AF65-F5344CB8AC3E}">
        <p14:creationId xmlns:p14="http://schemas.microsoft.com/office/powerpoint/2010/main" val="32003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Our 2023 Guide to Old Montreal restaurants">
            <a:extLst>
              <a:ext uri="{FF2B5EF4-FFF2-40B4-BE49-F238E27FC236}">
                <a16:creationId xmlns:a16="http://schemas.microsoft.com/office/drawing/2014/main" id="{2AB0BE5F-BF9F-D1D0-F209-D68DFE761F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76" b="3941"/>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p:cNvSpPr>
          <p:nvPr/>
        </p:nvSpPr>
        <p:spPr>
          <a:xfrm>
            <a:off x="-1" y="1"/>
            <a:ext cx="12192001"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2991991" y="2979929"/>
            <a:ext cx="6208016" cy="898130"/>
            <a:chOff x="2705794" y="2979935"/>
            <a:chExt cx="6262805"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5</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95134" y="3105834"/>
              <a:ext cx="5173465" cy="646331"/>
            </a:xfrm>
            <a:prstGeom prst="rect">
              <a:avLst/>
            </a:prstGeom>
            <a:noFill/>
          </p:spPr>
          <p:txBody>
            <a:bodyPr wrap="square" rtlCol="0">
              <a:spAutoFit/>
            </a:bodyPr>
            <a:lstStyle/>
            <a:p>
              <a:r>
                <a:rPr lang="en-US" sz="3600" b="1">
                  <a:solidFill>
                    <a:schemeClr val="bg1"/>
                  </a:solidFill>
                  <a:latin typeface="Avenir Book" panose="02000503020000020003" pitchFamily="2" charset="0"/>
                </a:rPr>
                <a:t>2 Challenging Queries</a:t>
              </a:r>
            </a:p>
          </p:txBody>
        </p:sp>
      </p:grpSp>
      <p:cxnSp>
        <p:nvCxnSpPr>
          <p:cNvPr id="2" name="Straight Connector 1">
            <a:extLst>
              <a:ext uri="{FF2B5EF4-FFF2-40B4-BE49-F238E27FC236}">
                <a16:creationId xmlns:a16="http://schemas.microsoft.com/office/drawing/2014/main" id="{098ABE5A-DA14-1352-16EB-15483A1CD8B0}"/>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E602D9E7-07C3-A554-5E3E-7B6583BDD3BD}"/>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96DA236-2D48-61D2-9246-85B238BC669D}"/>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94E509E-ADD5-C53D-7B37-3F3F7A35524F}"/>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099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26" name="TextBox 25">
            <a:extLst>
              <a:ext uri="{FF2B5EF4-FFF2-40B4-BE49-F238E27FC236}">
                <a16:creationId xmlns:a16="http://schemas.microsoft.com/office/drawing/2014/main" id="{2B890EAB-34EB-6DB0-0E16-6CE45C46B2EA}"/>
              </a:ext>
            </a:extLst>
          </p:cNvPr>
          <p:cNvSpPr txBox="1"/>
          <p:nvPr/>
        </p:nvSpPr>
        <p:spPr>
          <a:xfrm>
            <a:off x="406614" y="959328"/>
            <a:ext cx="5333304" cy="5262979"/>
          </a:xfrm>
          <a:prstGeom prst="rect">
            <a:avLst/>
          </a:prstGeom>
          <a:noFill/>
        </p:spPr>
        <p:txBody>
          <a:bodyPr wrap="square">
            <a:spAutoFit/>
          </a:bodyPr>
          <a:lstStyle/>
          <a:p>
            <a:pPr rtl="0">
              <a:spcBef>
                <a:spcPts val="0"/>
              </a:spcBef>
              <a:spcAft>
                <a:spcPts val="0"/>
              </a:spcAft>
            </a:pPr>
            <a:r>
              <a:rPr lang="en-CA" sz="1400" b="0" i="0" u="none" strike="noStrike" dirty="0">
                <a:solidFill>
                  <a:srgbClr val="000000"/>
                </a:solidFill>
                <a:effectLst/>
                <a:latin typeface="Avenir Book" panose="02000503020000020003" pitchFamily="2" charset="0"/>
              </a:rPr>
              <a:t>SELECT </a:t>
            </a:r>
            <a:r>
              <a:rPr lang="en-CA" sz="1400" b="0" i="0" u="none" strike="noStrike" dirty="0" err="1">
                <a:solidFill>
                  <a:srgbClr val="000000"/>
                </a:solidFill>
                <a:effectLst/>
                <a:latin typeface="Avenir Book" panose="02000503020000020003" pitchFamily="2" charset="0"/>
              </a:rPr>
              <a:t>R.RestaurantID</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R.RestaurantName</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RV.ReviewID</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RV.ReviewContent</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RV.Rating</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RV.UserID</a:t>
            </a:r>
            <a:r>
              <a:rPr lang="en-CA" sz="1400" b="0" i="0" u="none" strike="noStrike" dirty="0">
                <a:solidFill>
                  <a:srgbClr val="000000"/>
                </a:solidFill>
                <a:effectLst/>
                <a:latin typeface="Avenir Book" panose="02000503020000020003" pitchFamily="2" charset="0"/>
              </a:rPr>
              <a:t>, MAX(</a:t>
            </a:r>
            <a:r>
              <a:rPr lang="en-CA" sz="1400" b="0" i="0" u="none" strike="noStrike" dirty="0" err="1">
                <a:solidFill>
                  <a:srgbClr val="000000"/>
                </a:solidFill>
                <a:effectLst/>
                <a:latin typeface="Avenir Book" panose="02000503020000020003" pitchFamily="2" charset="0"/>
              </a:rPr>
              <a:t>L.TotalLikes</a:t>
            </a:r>
            <a:r>
              <a:rPr lang="en-CA" sz="1400" b="0" i="0" u="none" strike="noStrike" dirty="0">
                <a:solidFill>
                  <a:srgbClr val="000000"/>
                </a:solidFill>
                <a:effectLst/>
                <a:latin typeface="Avenir Book" panose="02000503020000020003" pitchFamily="2" charset="0"/>
              </a:rPr>
              <a:t>) AS </a:t>
            </a:r>
            <a:r>
              <a:rPr lang="en-CA" sz="1400" b="0" i="0" u="none" strike="noStrike" dirty="0" err="1">
                <a:solidFill>
                  <a:srgbClr val="000000"/>
                </a:solidFill>
                <a:effectLst/>
                <a:latin typeface="Avenir Book" panose="02000503020000020003" pitchFamily="2" charset="0"/>
              </a:rPr>
              <a:t>MaxLikes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FROM Restaurants R</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JOIN Reviews RV ON </a:t>
            </a:r>
            <a:r>
              <a:rPr lang="en-CA" sz="1400" b="0" i="0" u="none" strike="noStrike" dirty="0" err="1">
                <a:solidFill>
                  <a:srgbClr val="000000"/>
                </a:solidFill>
                <a:effectLst/>
                <a:latin typeface="Avenir Book" panose="02000503020000020003" pitchFamily="2" charset="0"/>
              </a:rPr>
              <a:t>R.RestaurantID</a:t>
            </a:r>
            <a:r>
              <a:rPr lang="en-CA" sz="1400" b="0" i="0" u="none" strike="noStrike" dirty="0">
                <a:solidFill>
                  <a:srgbClr val="000000"/>
                </a:solidFill>
                <a:effectLst/>
                <a:latin typeface="Avenir Book" panose="02000503020000020003" pitchFamily="2" charset="0"/>
              </a:rPr>
              <a:t> = </a:t>
            </a:r>
            <a:r>
              <a:rPr lang="en-CA" sz="1400" b="0" i="0" u="none" strike="noStrike" dirty="0" err="1">
                <a:solidFill>
                  <a:srgbClr val="000000"/>
                </a:solidFill>
                <a:effectLst/>
                <a:latin typeface="Avenir Book" panose="02000503020000020003" pitchFamily="2" charset="0"/>
              </a:rPr>
              <a:t>RV.RestaurantID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JOIN (</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SELECT </a:t>
            </a:r>
            <a:r>
              <a:rPr lang="en-CA" sz="1400" b="0" i="0" u="none" strike="noStrike" dirty="0" err="1">
                <a:solidFill>
                  <a:srgbClr val="000000"/>
                </a:solidFill>
                <a:effectLst/>
                <a:latin typeface="Avenir Book" panose="02000503020000020003" pitchFamily="2" charset="0"/>
              </a:rPr>
              <a:t>ReviewID</a:t>
            </a:r>
            <a:r>
              <a:rPr lang="en-CA" sz="1400" b="0" i="0" u="none" strike="noStrike" dirty="0">
                <a:solidFill>
                  <a:srgbClr val="000000"/>
                </a:solidFill>
                <a:effectLst/>
                <a:latin typeface="Avenir Book" panose="02000503020000020003" pitchFamily="2" charset="0"/>
              </a:rPr>
              <a:t>, COUNT(*) AS </a:t>
            </a:r>
            <a:r>
              <a:rPr lang="en-CA" sz="1400" b="0" i="0" u="none" strike="noStrike" dirty="0" err="1">
                <a:solidFill>
                  <a:srgbClr val="000000"/>
                </a:solidFill>
                <a:effectLst/>
                <a:latin typeface="Avenir Book" panose="02000503020000020003" pitchFamily="2" charset="0"/>
              </a:rPr>
              <a:t>TotalLikes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FROM 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GROUP BY </a:t>
            </a:r>
            <a:r>
              <a:rPr lang="en-CA" sz="1400" b="0" i="0" u="none" strike="noStrike" dirty="0" err="1">
                <a:solidFill>
                  <a:srgbClr val="000000"/>
                </a:solidFill>
                <a:effectLst/>
                <a:latin typeface="Avenir Book" panose="02000503020000020003" pitchFamily="2" charset="0"/>
              </a:rPr>
              <a:t>ReviewID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L ON </a:t>
            </a:r>
            <a:r>
              <a:rPr lang="en-CA" sz="1400" b="0" i="0" u="none" strike="noStrike" dirty="0" err="1">
                <a:solidFill>
                  <a:srgbClr val="000000"/>
                </a:solidFill>
                <a:effectLst/>
                <a:latin typeface="Avenir Book" panose="02000503020000020003" pitchFamily="2" charset="0"/>
              </a:rPr>
              <a:t>RV.ReviewID</a:t>
            </a:r>
            <a:r>
              <a:rPr lang="en-CA" sz="1400" b="0" i="0" u="none" strike="noStrike" dirty="0">
                <a:solidFill>
                  <a:srgbClr val="000000"/>
                </a:solidFill>
                <a:effectLst/>
                <a:latin typeface="Avenir Book" panose="02000503020000020003" pitchFamily="2" charset="0"/>
              </a:rPr>
              <a:t> = </a:t>
            </a:r>
            <a:r>
              <a:rPr lang="en-CA" sz="1400" b="0" i="0" u="none" strike="noStrike" dirty="0" err="1">
                <a:solidFill>
                  <a:srgbClr val="000000"/>
                </a:solidFill>
                <a:effectLst/>
                <a:latin typeface="Avenir Book" panose="02000503020000020003" pitchFamily="2" charset="0"/>
              </a:rPr>
              <a:t>L.ReviewID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GROUP BY </a:t>
            </a:r>
            <a:r>
              <a:rPr lang="en-CA" sz="1400" b="0" i="0" u="none" strike="noStrike" dirty="0" err="1">
                <a:solidFill>
                  <a:srgbClr val="000000"/>
                </a:solidFill>
                <a:effectLst/>
                <a:latin typeface="Avenir Book" panose="02000503020000020003" pitchFamily="2" charset="0"/>
              </a:rPr>
              <a:t>R.RestaurantID</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R.RestaurantName</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RV.ReviewID</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RV.ReviewContent</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RV.Rating</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RV.UserID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HAVING MAX(</a:t>
            </a:r>
            <a:r>
              <a:rPr lang="en-CA" sz="1400" b="0" i="0" u="none" strike="noStrike" dirty="0" err="1">
                <a:solidFill>
                  <a:srgbClr val="000000"/>
                </a:solidFill>
                <a:effectLst/>
                <a:latin typeface="Avenir Book" panose="02000503020000020003" pitchFamily="2" charset="0"/>
              </a:rPr>
              <a:t>L.TotalLikes</a:t>
            </a:r>
            <a:r>
              <a:rPr lang="en-CA" sz="1400" b="0" i="0" u="none" strike="noStrike" dirty="0">
                <a:solidFill>
                  <a:srgbClr val="000000"/>
                </a:solidFill>
                <a:effectLst/>
                <a:latin typeface="Avenir Book" panose="02000503020000020003" pitchFamily="2" charset="0"/>
              </a:rPr>
              <a:t>) = (</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SELECT MAX(L2.TotalLikes) AS </a:t>
            </a:r>
            <a:r>
              <a:rPr lang="en-CA" sz="1400" b="0" i="0" u="none" strike="noStrike" dirty="0" err="1">
                <a:solidFill>
                  <a:srgbClr val="000000"/>
                </a:solidFill>
                <a:effectLst/>
                <a:latin typeface="Avenir Book" panose="02000503020000020003" pitchFamily="2" charset="0"/>
              </a:rPr>
              <a:t>MaxLikes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FROM Restaurants R2</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JOIN Reviews RV2 ON R2.RestaurantID = RV2.RestaurantID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JOIN (</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SELECT </a:t>
            </a:r>
            <a:r>
              <a:rPr lang="en-CA" sz="1400" b="0" i="0" u="none" strike="noStrike" dirty="0" err="1">
                <a:solidFill>
                  <a:srgbClr val="000000"/>
                </a:solidFill>
                <a:effectLst/>
                <a:latin typeface="Avenir Book" panose="02000503020000020003" pitchFamily="2" charset="0"/>
              </a:rPr>
              <a:t>ReviewID</a:t>
            </a:r>
            <a:r>
              <a:rPr lang="en-CA" sz="1400" b="0" i="0" u="none" strike="noStrike" dirty="0">
                <a:solidFill>
                  <a:srgbClr val="000000"/>
                </a:solidFill>
                <a:effectLst/>
                <a:latin typeface="Avenir Book" panose="02000503020000020003" pitchFamily="2" charset="0"/>
              </a:rPr>
              <a:t>, COUNT(*) AS </a:t>
            </a:r>
            <a:r>
              <a:rPr lang="en-CA" sz="1400" b="0" i="0" u="none" strike="noStrike" dirty="0" err="1">
                <a:solidFill>
                  <a:srgbClr val="000000"/>
                </a:solidFill>
                <a:effectLst/>
                <a:latin typeface="Avenir Book" panose="02000503020000020003" pitchFamily="2" charset="0"/>
              </a:rPr>
              <a:t>TotalLikes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FROM Likes</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GROUP BY </a:t>
            </a:r>
            <a:r>
              <a:rPr lang="en-CA" sz="1400" b="0" i="0" u="none" strike="noStrike" dirty="0" err="1">
                <a:solidFill>
                  <a:srgbClr val="000000"/>
                </a:solidFill>
                <a:effectLst/>
                <a:latin typeface="Avenir Book" panose="02000503020000020003" pitchFamily="2" charset="0"/>
              </a:rPr>
              <a:t>ReviewID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 L2 ON RV2.ReviewID = L2.ReviewID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    WHERE R2.RestaurantID = </a:t>
            </a:r>
            <a:r>
              <a:rPr lang="en-CA" sz="1400" b="0" i="0" u="none" strike="noStrike" dirty="0" err="1">
                <a:solidFill>
                  <a:srgbClr val="000000"/>
                </a:solidFill>
                <a:effectLst/>
                <a:latin typeface="Avenir Book" panose="02000503020000020003" pitchFamily="2" charset="0"/>
              </a:rPr>
              <a:t>R.RestaurantID</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a:t>
            </a:r>
            <a:endParaRPr lang="en-CA" sz="1400" b="0" dirty="0">
              <a:effectLst/>
              <a:latin typeface="Avenir Book" panose="02000503020000020003" pitchFamily="2" charset="0"/>
            </a:endParaRPr>
          </a:p>
          <a:p>
            <a:pPr rtl="0">
              <a:spcBef>
                <a:spcPts val="0"/>
              </a:spcBef>
              <a:spcAft>
                <a:spcPts val="0"/>
              </a:spcAft>
            </a:pPr>
            <a:r>
              <a:rPr lang="en-CA" sz="1400" b="0" i="0" u="none" strike="noStrike" dirty="0">
                <a:solidFill>
                  <a:srgbClr val="000000"/>
                </a:solidFill>
                <a:effectLst/>
                <a:latin typeface="Avenir Book" panose="02000503020000020003" pitchFamily="2" charset="0"/>
              </a:rPr>
              <a:t>ORDER BY </a:t>
            </a:r>
            <a:r>
              <a:rPr lang="en-CA" sz="1400" b="0" i="0" u="none" strike="noStrike" dirty="0" err="1">
                <a:solidFill>
                  <a:srgbClr val="000000"/>
                </a:solidFill>
                <a:effectLst/>
                <a:latin typeface="Avenir Book" panose="02000503020000020003" pitchFamily="2" charset="0"/>
              </a:rPr>
              <a:t>R.RestaurantID</a:t>
            </a:r>
            <a:r>
              <a:rPr lang="en-CA" sz="1400" b="0" i="0" u="none" strike="noStrike" dirty="0">
                <a:solidFill>
                  <a:srgbClr val="000000"/>
                </a:solidFill>
                <a:effectLst/>
                <a:latin typeface="Avenir Book" panose="02000503020000020003" pitchFamily="2" charset="0"/>
              </a:rPr>
              <a:t>, </a:t>
            </a:r>
            <a:r>
              <a:rPr lang="en-CA" sz="1400" b="0" i="0" u="none" strike="noStrike" dirty="0" err="1">
                <a:solidFill>
                  <a:srgbClr val="000000"/>
                </a:solidFill>
                <a:effectLst/>
                <a:latin typeface="Avenir Book" panose="02000503020000020003" pitchFamily="2" charset="0"/>
              </a:rPr>
              <a:t>MaxLikes</a:t>
            </a:r>
            <a:r>
              <a:rPr lang="en-CA" sz="1400" b="0" i="0" u="none" strike="noStrike" dirty="0">
                <a:solidFill>
                  <a:srgbClr val="000000"/>
                </a:solidFill>
                <a:effectLst/>
                <a:latin typeface="Avenir Book" panose="02000503020000020003" pitchFamily="2" charset="0"/>
              </a:rPr>
              <a:t> DESC;</a:t>
            </a:r>
            <a:endParaRPr lang="en-CA" sz="1400" b="0" dirty="0">
              <a:effectLst/>
              <a:latin typeface="Avenir Book" panose="02000503020000020003" pitchFamily="2" charset="0"/>
            </a:endParaRPr>
          </a:p>
        </p:txBody>
      </p:sp>
      <p:grpSp>
        <p:nvGrpSpPr>
          <p:cNvPr id="28" name="Group 27">
            <a:extLst>
              <a:ext uri="{FF2B5EF4-FFF2-40B4-BE49-F238E27FC236}">
                <a16:creationId xmlns:a16="http://schemas.microsoft.com/office/drawing/2014/main" id="{23B57B65-69F9-D205-A89B-F198914DE98F}"/>
              </a:ext>
            </a:extLst>
          </p:cNvPr>
          <p:cNvGrpSpPr/>
          <p:nvPr/>
        </p:nvGrpSpPr>
        <p:grpSpPr>
          <a:xfrm>
            <a:off x="6224887" y="4149816"/>
            <a:ext cx="5686330" cy="1741409"/>
            <a:chOff x="945714" y="1299283"/>
            <a:chExt cx="10104032" cy="1741409"/>
          </a:xfrm>
        </p:grpSpPr>
        <p:sp>
          <p:nvSpPr>
            <p:cNvPr id="29" name="TextBox 28">
              <a:extLst>
                <a:ext uri="{FF2B5EF4-FFF2-40B4-BE49-F238E27FC236}">
                  <a16:creationId xmlns:a16="http://schemas.microsoft.com/office/drawing/2014/main" id="{A72CE113-5754-6E12-CF98-84E7C419C536}"/>
                </a:ext>
              </a:extLst>
            </p:cNvPr>
            <p:cNvSpPr txBox="1"/>
            <p:nvPr/>
          </p:nvSpPr>
          <p:spPr>
            <a:xfrm>
              <a:off x="945714" y="1471032"/>
              <a:ext cx="10104032" cy="1569660"/>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latin typeface="Avenir Book" panose="02000503020000020003" pitchFamily="2" charset="0"/>
              </a:endParaRPr>
            </a:p>
            <a:p>
              <a:pPr algn="just"/>
              <a:r>
                <a:rPr lang="en-US" sz="1600" dirty="0">
                  <a:latin typeface="Avenir Book" panose="02000503020000020003" pitchFamily="2" charset="0"/>
                </a:rPr>
                <a:t>This query helps identify influential customer reviews, understand customer preferences, enhance reputation management, encourage user engagement, and improve marketing strategies based on highly-liked reviews for each restaurant.</a:t>
              </a:r>
            </a:p>
          </p:txBody>
        </p:sp>
        <p:sp>
          <p:nvSpPr>
            <p:cNvPr id="30" name="Rectangle 29">
              <a:extLst>
                <a:ext uri="{FF2B5EF4-FFF2-40B4-BE49-F238E27FC236}">
                  <a16:creationId xmlns:a16="http://schemas.microsoft.com/office/drawing/2014/main" id="{2BDE3C87-771C-664A-24A3-AFEE14553B79}"/>
                </a:ext>
              </a:extLst>
            </p:cNvPr>
            <p:cNvSpPr/>
            <p:nvPr/>
          </p:nvSpPr>
          <p:spPr>
            <a:xfrm>
              <a:off x="1209790" y="1299283"/>
              <a:ext cx="4185222"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Managerial Insights</a:t>
              </a:r>
            </a:p>
          </p:txBody>
        </p:sp>
      </p:grpSp>
      <p:grpSp>
        <p:nvGrpSpPr>
          <p:cNvPr id="31" name="Group 30">
            <a:extLst>
              <a:ext uri="{FF2B5EF4-FFF2-40B4-BE49-F238E27FC236}">
                <a16:creationId xmlns:a16="http://schemas.microsoft.com/office/drawing/2014/main" id="{91206C5E-DC16-C220-B57E-CE8337909A1A}"/>
              </a:ext>
            </a:extLst>
          </p:cNvPr>
          <p:cNvGrpSpPr/>
          <p:nvPr/>
        </p:nvGrpSpPr>
        <p:grpSpPr>
          <a:xfrm>
            <a:off x="6224887" y="1101722"/>
            <a:ext cx="5686330" cy="1033523"/>
            <a:chOff x="945714" y="1299283"/>
            <a:chExt cx="10104032" cy="1033523"/>
          </a:xfrm>
        </p:grpSpPr>
        <p:sp>
          <p:nvSpPr>
            <p:cNvPr id="32" name="TextBox 31">
              <a:extLst>
                <a:ext uri="{FF2B5EF4-FFF2-40B4-BE49-F238E27FC236}">
                  <a16:creationId xmlns:a16="http://schemas.microsoft.com/office/drawing/2014/main" id="{60473656-2F8E-B196-5450-7525DCE5B04F}"/>
                </a:ext>
              </a:extLst>
            </p:cNvPr>
            <p:cNvSpPr txBox="1"/>
            <p:nvPr/>
          </p:nvSpPr>
          <p:spPr>
            <a:xfrm>
              <a:off x="945714" y="1471032"/>
              <a:ext cx="10104032" cy="861774"/>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dirty="0">
                <a:latin typeface="Avenir Book" panose="02000503020000020003" pitchFamily="2" charset="0"/>
              </a:endParaRPr>
            </a:p>
            <a:p>
              <a:pPr algn="just"/>
              <a:r>
                <a:rPr lang="en-US" sz="1600" dirty="0">
                  <a:latin typeface="Avenir Book" panose="02000503020000020003" pitchFamily="2" charset="0"/>
                </a:rPr>
                <a:t>Find the review(s) with the most number of likes for each restaurant.</a:t>
              </a:r>
            </a:p>
          </p:txBody>
        </p:sp>
        <p:sp>
          <p:nvSpPr>
            <p:cNvPr id="33" name="Rectangle 32">
              <a:extLst>
                <a:ext uri="{FF2B5EF4-FFF2-40B4-BE49-F238E27FC236}">
                  <a16:creationId xmlns:a16="http://schemas.microsoft.com/office/drawing/2014/main" id="{0B15CC74-8729-4448-CCF7-1AB9FBFFD22B}"/>
                </a:ext>
              </a:extLst>
            </p:cNvPr>
            <p:cNvSpPr/>
            <p:nvPr/>
          </p:nvSpPr>
          <p:spPr>
            <a:xfrm>
              <a:off x="1209790" y="1299283"/>
              <a:ext cx="457158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Purpose of Query #4</a:t>
              </a:r>
            </a:p>
          </p:txBody>
        </p:sp>
      </p:grpSp>
      <p:sp>
        <p:nvSpPr>
          <p:cNvPr id="35" name="Rounded Rectangle 34">
            <a:extLst>
              <a:ext uri="{FF2B5EF4-FFF2-40B4-BE49-F238E27FC236}">
                <a16:creationId xmlns:a16="http://schemas.microsoft.com/office/drawing/2014/main" id="{51470B66-EA8C-577F-0124-B0E53DF6E88F}"/>
              </a:ext>
            </a:extLst>
          </p:cNvPr>
          <p:cNvSpPr/>
          <p:nvPr/>
        </p:nvSpPr>
        <p:spPr>
          <a:xfrm>
            <a:off x="2540000" y="6191740"/>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FA97461-AE7A-C559-F38C-272D27581712}"/>
              </a:ext>
            </a:extLst>
          </p:cNvPr>
          <p:cNvSpPr txBox="1"/>
          <p:nvPr/>
        </p:nvSpPr>
        <p:spPr>
          <a:xfrm>
            <a:off x="2782612" y="6334904"/>
            <a:ext cx="3070776" cy="400110"/>
          </a:xfrm>
          <a:prstGeom prst="rect">
            <a:avLst/>
          </a:prstGeom>
          <a:solidFill>
            <a:srgbClr val="FF1B1A"/>
          </a:solidFill>
        </p:spPr>
        <p:txBody>
          <a:bodyPr wrap="square" rtlCol="0">
            <a:spAutoFit/>
          </a:bodyPr>
          <a:lstStyle/>
          <a:p>
            <a:pPr algn="ctr"/>
            <a:r>
              <a:rPr lang="en-US" sz="2000" b="1" dirty="0">
                <a:solidFill>
                  <a:schemeClr val="bg1"/>
                </a:solidFill>
                <a:latin typeface="Avenir Book" panose="02000503020000020003" pitchFamily="2" charset="0"/>
              </a:rPr>
              <a:t>Query #1</a:t>
            </a:r>
          </a:p>
        </p:txBody>
      </p:sp>
      <p:sp>
        <p:nvSpPr>
          <p:cNvPr id="37" name="Rounded Rectangle 36">
            <a:extLst>
              <a:ext uri="{FF2B5EF4-FFF2-40B4-BE49-F238E27FC236}">
                <a16:creationId xmlns:a16="http://schemas.microsoft.com/office/drawing/2014/main" id="{CF3571CB-21E0-7FF0-6528-4B58A957E23D}"/>
              </a:ext>
            </a:extLst>
          </p:cNvPr>
          <p:cNvSpPr/>
          <p:nvPr/>
        </p:nvSpPr>
        <p:spPr>
          <a:xfrm>
            <a:off x="6361288" y="6396918"/>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F4DFE57-C71C-8D32-4DEF-CF56FDE165A4}"/>
              </a:ext>
            </a:extLst>
          </p:cNvPr>
          <p:cNvSpPr txBox="1"/>
          <p:nvPr/>
        </p:nvSpPr>
        <p:spPr>
          <a:xfrm>
            <a:off x="6603900" y="6454008"/>
            <a:ext cx="3070776" cy="400110"/>
          </a:xfrm>
          <a:prstGeom prst="rect">
            <a:avLst/>
          </a:prstGeom>
          <a:noFill/>
        </p:spPr>
        <p:txBody>
          <a:bodyPr wrap="square" rtlCol="0">
            <a:spAutoFit/>
          </a:bodyPr>
          <a:lstStyle/>
          <a:p>
            <a:pPr algn="ctr"/>
            <a:r>
              <a:rPr lang="en-US" sz="2000" b="1" dirty="0">
                <a:solidFill>
                  <a:srgbClr val="FF1B1A"/>
                </a:solidFill>
                <a:latin typeface="Avenir Book" panose="02000503020000020003" pitchFamily="2" charset="0"/>
              </a:rPr>
              <a:t>Query #2</a:t>
            </a:r>
          </a:p>
        </p:txBody>
      </p:sp>
      <p:grpSp>
        <p:nvGrpSpPr>
          <p:cNvPr id="41" name="Group 40">
            <a:extLst>
              <a:ext uri="{FF2B5EF4-FFF2-40B4-BE49-F238E27FC236}">
                <a16:creationId xmlns:a16="http://schemas.microsoft.com/office/drawing/2014/main" id="{F3CB77B5-989A-3E27-18E6-7734E976BE94}"/>
              </a:ext>
            </a:extLst>
          </p:cNvPr>
          <p:cNvGrpSpPr/>
          <p:nvPr/>
        </p:nvGrpSpPr>
        <p:grpSpPr>
          <a:xfrm>
            <a:off x="6224887" y="2413116"/>
            <a:ext cx="5686330" cy="1495188"/>
            <a:chOff x="945714" y="1299283"/>
            <a:chExt cx="10104032" cy="1495188"/>
          </a:xfrm>
        </p:grpSpPr>
        <p:sp>
          <p:nvSpPr>
            <p:cNvPr id="42" name="TextBox 41">
              <a:extLst>
                <a:ext uri="{FF2B5EF4-FFF2-40B4-BE49-F238E27FC236}">
                  <a16:creationId xmlns:a16="http://schemas.microsoft.com/office/drawing/2014/main" id="{D9D6394B-3F8D-B46C-98DE-FA1A577C6BB1}"/>
                </a:ext>
              </a:extLst>
            </p:cNvPr>
            <p:cNvSpPr txBox="1"/>
            <p:nvPr/>
          </p:nvSpPr>
          <p:spPr>
            <a:xfrm>
              <a:off x="945714" y="1471032"/>
              <a:ext cx="10104032" cy="1323439"/>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latin typeface="Avenir Book" panose="02000503020000020003" pitchFamily="2" charset="0"/>
              </a:endParaRPr>
            </a:p>
            <a:p>
              <a:pPr algn="just"/>
              <a:r>
                <a:rPr lang="en-US" sz="1600" dirty="0">
                  <a:latin typeface="Avenir Book" panose="02000503020000020003" pitchFamily="2" charset="0"/>
                </a:rPr>
                <a:t>This query joins the Restaurants, Reviews, and Likes tables, calculating the total number of likes for each review, and then selecting the review(s) with the maximum number of likes for each restaurant.</a:t>
              </a:r>
            </a:p>
          </p:txBody>
        </p:sp>
        <p:sp>
          <p:nvSpPr>
            <p:cNvPr id="43" name="Rectangle 42">
              <a:extLst>
                <a:ext uri="{FF2B5EF4-FFF2-40B4-BE49-F238E27FC236}">
                  <a16:creationId xmlns:a16="http://schemas.microsoft.com/office/drawing/2014/main" id="{76F7E76B-9542-D03C-9D4E-2318E98B9FC6}"/>
                </a:ext>
              </a:extLst>
            </p:cNvPr>
            <p:cNvSpPr/>
            <p:nvPr/>
          </p:nvSpPr>
          <p:spPr>
            <a:xfrm>
              <a:off x="1209790" y="1299283"/>
              <a:ext cx="4185222"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How it Works</a:t>
              </a:r>
            </a:p>
          </p:txBody>
        </p:sp>
      </p:grpSp>
    </p:spTree>
    <p:extLst>
      <p:ext uri="{BB962C8B-B14F-4D97-AF65-F5344CB8AC3E}">
        <p14:creationId xmlns:p14="http://schemas.microsoft.com/office/powerpoint/2010/main" val="3563409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26" name="TextBox 25">
            <a:extLst>
              <a:ext uri="{FF2B5EF4-FFF2-40B4-BE49-F238E27FC236}">
                <a16:creationId xmlns:a16="http://schemas.microsoft.com/office/drawing/2014/main" id="{2B890EAB-34EB-6DB0-0E16-6CE45C46B2EA}"/>
              </a:ext>
            </a:extLst>
          </p:cNvPr>
          <p:cNvSpPr txBox="1"/>
          <p:nvPr/>
        </p:nvSpPr>
        <p:spPr>
          <a:xfrm>
            <a:off x="406614" y="959328"/>
            <a:ext cx="5333304" cy="5816977"/>
          </a:xfrm>
          <a:prstGeom prst="rect">
            <a:avLst/>
          </a:prstGeom>
          <a:noFill/>
        </p:spPr>
        <p:txBody>
          <a:bodyPr wrap="square">
            <a:spAutoFit/>
          </a:bodyPr>
          <a:lstStyle/>
          <a:p>
            <a:pPr rtl="0">
              <a:spcBef>
                <a:spcPts val="0"/>
              </a:spcBef>
              <a:spcAft>
                <a:spcPts val="0"/>
              </a:spcAft>
            </a:pPr>
            <a:r>
              <a:rPr lang="en-CA" sz="1200" b="0" i="0" u="none" strike="noStrike" dirty="0">
                <a:solidFill>
                  <a:srgbClr val="000000"/>
                </a:solidFill>
                <a:effectLst/>
                <a:latin typeface="Avenir Book" panose="02000503020000020003" pitchFamily="2" charset="0"/>
              </a:rPr>
              <a:t>SELECT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a.Country</a:t>
            </a:r>
            <a:r>
              <a:rPr lang="en-CA" sz="1200" b="0" i="0" u="none" strike="noStrike" dirty="0">
                <a:solidFill>
                  <a:srgbClr val="000000"/>
                </a:solidFill>
                <a:effectLst/>
                <a:latin typeface="Avenir Book" panose="02000503020000020003" pitchFamily="2" charset="0"/>
              </a:rPr>
              <a:t> AS </a:t>
            </a:r>
            <a:r>
              <a:rPr lang="en-CA" sz="1200" b="0" i="0" u="none" strike="noStrike" dirty="0" err="1">
                <a:solidFill>
                  <a:srgbClr val="000000"/>
                </a:solidFill>
                <a:effectLst/>
                <a:latin typeface="Avenir Book" panose="02000503020000020003" pitchFamily="2" charset="0"/>
              </a:rPr>
              <a:t>CountryName</a:t>
            </a:r>
            <a:r>
              <a:rPr lang="en-CA" sz="1200" b="0" i="0" u="none" strike="noStrike" dirty="0">
                <a:solidFill>
                  <a:srgbClr val="000000"/>
                </a:solidFill>
                <a:effectLst/>
                <a:latin typeface="Avenir Book" panose="02000503020000020003" pitchFamily="2" charset="0"/>
              </a:rPr>
              <a:t>,</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r.RestaurantName</a:t>
            </a:r>
            <a:r>
              <a:rPr lang="en-CA" sz="1200" b="0" i="0" u="none" strike="noStrike" dirty="0">
                <a:solidFill>
                  <a:srgbClr val="000000"/>
                </a:solidFill>
                <a:effectLst/>
                <a:latin typeface="Avenir Book" panose="02000503020000020003" pitchFamily="2" charset="0"/>
              </a:rPr>
              <a:t> AS </a:t>
            </a:r>
            <a:r>
              <a:rPr lang="en-CA" sz="1200" b="0" i="0" u="none" strike="noStrike" dirty="0" err="1">
                <a:solidFill>
                  <a:srgbClr val="000000"/>
                </a:solidFill>
                <a:effectLst/>
                <a:latin typeface="Avenir Book" panose="02000503020000020003" pitchFamily="2" charset="0"/>
              </a:rPr>
              <a:t>TopRestaurant</a:t>
            </a:r>
            <a:r>
              <a:rPr lang="en-CA" sz="1200" b="0" i="0" u="none" strike="noStrike" dirty="0">
                <a:solidFill>
                  <a:srgbClr val="000000"/>
                </a:solidFill>
                <a:effectLst/>
                <a:latin typeface="Avenir Book" panose="02000503020000020003" pitchFamily="2" charset="0"/>
              </a:rPr>
              <a:t>,</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COUNT(*) AS </a:t>
            </a:r>
            <a:r>
              <a:rPr lang="en-CA" sz="1200" b="0" i="0" u="none" strike="noStrike" dirty="0" err="1">
                <a:solidFill>
                  <a:srgbClr val="000000"/>
                </a:solidFill>
                <a:effectLst/>
                <a:latin typeface="Avenir Book" panose="02000503020000020003" pitchFamily="2" charset="0"/>
              </a:rPr>
              <a:t>ReservationCount</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FROM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Reservations res</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JOIN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Restaurants r ON </a:t>
            </a:r>
            <a:r>
              <a:rPr lang="en-CA" sz="1200" b="0" i="0" u="none" strike="noStrike" dirty="0" err="1">
                <a:solidFill>
                  <a:srgbClr val="000000"/>
                </a:solidFill>
                <a:effectLst/>
                <a:latin typeface="Avenir Book" panose="02000503020000020003" pitchFamily="2" charset="0"/>
              </a:rPr>
              <a:t>res.RestaurantID</a:t>
            </a:r>
            <a:r>
              <a:rPr lang="en-CA" sz="1200" b="0" i="0" u="none" strike="noStrike" dirty="0">
                <a:solidFill>
                  <a:srgbClr val="000000"/>
                </a:solidFill>
                <a:effectLst/>
                <a:latin typeface="Avenir Book" panose="02000503020000020003" pitchFamily="2" charset="0"/>
              </a:rPr>
              <a:t> = </a:t>
            </a:r>
            <a:r>
              <a:rPr lang="en-CA" sz="1200" b="0" i="0" u="none" strike="noStrike" dirty="0" err="1">
                <a:solidFill>
                  <a:srgbClr val="000000"/>
                </a:solidFill>
                <a:effectLst/>
                <a:latin typeface="Avenir Book" panose="02000503020000020003" pitchFamily="2" charset="0"/>
              </a:rPr>
              <a:t>r.RestaurantID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JOIN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Address a ON </a:t>
            </a:r>
            <a:r>
              <a:rPr lang="en-CA" sz="1200" b="0" i="0" u="none" strike="noStrike" dirty="0" err="1">
                <a:solidFill>
                  <a:srgbClr val="000000"/>
                </a:solidFill>
                <a:effectLst/>
                <a:latin typeface="Avenir Book" panose="02000503020000020003" pitchFamily="2" charset="0"/>
              </a:rPr>
              <a:t>r.AddressID</a:t>
            </a:r>
            <a:r>
              <a:rPr lang="en-CA" sz="1200" b="0" i="0" u="none" strike="noStrike" dirty="0">
                <a:solidFill>
                  <a:srgbClr val="000000"/>
                </a:solidFill>
                <a:effectLst/>
                <a:latin typeface="Avenir Book" panose="02000503020000020003" pitchFamily="2" charset="0"/>
              </a:rPr>
              <a:t> = </a:t>
            </a:r>
            <a:r>
              <a:rPr lang="en-CA" sz="1200" b="0" i="0" u="none" strike="noStrike" dirty="0" err="1">
                <a:solidFill>
                  <a:srgbClr val="000000"/>
                </a:solidFill>
                <a:effectLst/>
                <a:latin typeface="Avenir Book" panose="02000503020000020003" pitchFamily="2" charset="0"/>
              </a:rPr>
              <a:t>a.AddressID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GROUP BY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a.Country</a:t>
            </a: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r.RestaurantID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HAVING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COUNT(*) =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SELECT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COUNT(*)</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FROM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Reservations </a:t>
            </a:r>
            <a:r>
              <a:rPr lang="en-CA" sz="1200" b="0" i="0" u="none" strike="noStrike" dirty="0" err="1">
                <a:solidFill>
                  <a:srgbClr val="000000"/>
                </a:solidFill>
                <a:effectLst/>
                <a:latin typeface="Avenir Book" panose="02000503020000020003" pitchFamily="2" charset="0"/>
              </a:rPr>
              <a:t>res_inner</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JOIN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Restaurants </a:t>
            </a:r>
            <a:r>
              <a:rPr lang="en-CA" sz="1200" b="0" i="0" u="none" strike="noStrike" dirty="0" err="1">
                <a:solidFill>
                  <a:srgbClr val="000000"/>
                </a:solidFill>
                <a:effectLst/>
                <a:latin typeface="Avenir Book" panose="02000503020000020003" pitchFamily="2" charset="0"/>
              </a:rPr>
              <a:t>r_inner</a:t>
            </a:r>
            <a:r>
              <a:rPr lang="en-CA" sz="1200" b="0" i="0" u="none" strike="noStrike" dirty="0">
                <a:solidFill>
                  <a:srgbClr val="000000"/>
                </a:solidFill>
                <a:effectLst/>
                <a:latin typeface="Avenir Book" panose="02000503020000020003" pitchFamily="2" charset="0"/>
              </a:rPr>
              <a:t> ON </a:t>
            </a:r>
            <a:r>
              <a:rPr lang="en-CA" sz="1200" b="0" i="0" u="none" strike="noStrike" dirty="0" err="1">
                <a:solidFill>
                  <a:srgbClr val="000000"/>
                </a:solidFill>
                <a:effectLst/>
                <a:latin typeface="Avenir Book" panose="02000503020000020003" pitchFamily="2" charset="0"/>
              </a:rPr>
              <a:t>res_inner.RestaurantID</a:t>
            </a:r>
            <a:r>
              <a:rPr lang="en-CA" sz="1200" b="0" i="0" u="none" strike="noStrike" dirty="0">
                <a:solidFill>
                  <a:srgbClr val="000000"/>
                </a:solidFill>
                <a:effectLst/>
                <a:latin typeface="Avenir Book" panose="02000503020000020003" pitchFamily="2" charset="0"/>
              </a:rPr>
              <a:t> = </a:t>
            </a:r>
            <a:r>
              <a:rPr lang="en-CA" sz="1200" b="0" i="0" u="none" strike="noStrike" dirty="0" err="1">
                <a:solidFill>
                  <a:srgbClr val="000000"/>
                </a:solidFill>
                <a:effectLst/>
                <a:latin typeface="Avenir Book" panose="02000503020000020003" pitchFamily="2" charset="0"/>
              </a:rPr>
              <a:t>r_inner.RestaurantID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JOIN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Address </a:t>
            </a:r>
            <a:r>
              <a:rPr lang="en-CA" sz="1200" b="0" i="0" u="none" strike="noStrike" dirty="0" err="1">
                <a:solidFill>
                  <a:srgbClr val="000000"/>
                </a:solidFill>
                <a:effectLst/>
                <a:latin typeface="Avenir Book" panose="02000503020000020003" pitchFamily="2" charset="0"/>
              </a:rPr>
              <a:t>a_inner</a:t>
            </a:r>
            <a:r>
              <a:rPr lang="en-CA" sz="1200" b="0" i="0" u="none" strike="noStrike" dirty="0">
                <a:solidFill>
                  <a:srgbClr val="000000"/>
                </a:solidFill>
                <a:effectLst/>
                <a:latin typeface="Avenir Book" panose="02000503020000020003" pitchFamily="2" charset="0"/>
              </a:rPr>
              <a:t> ON </a:t>
            </a:r>
            <a:r>
              <a:rPr lang="en-CA" sz="1200" b="0" i="0" u="none" strike="noStrike" dirty="0" err="1">
                <a:solidFill>
                  <a:srgbClr val="000000"/>
                </a:solidFill>
                <a:effectLst/>
                <a:latin typeface="Avenir Book" panose="02000503020000020003" pitchFamily="2" charset="0"/>
              </a:rPr>
              <a:t>r_inner.AddressID</a:t>
            </a:r>
            <a:r>
              <a:rPr lang="en-CA" sz="1200" b="0" i="0" u="none" strike="noStrike" dirty="0">
                <a:solidFill>
                  <a:srgbClr val="000000"/>
                </a:solidFill>
                <a:effectLst/>
                <a:latin typeface="Avenir Book" panose="02000503020000020003" pitchFamily="2" charset="0"/>
              </a:rPr>
              <a:t> = </a:t>
            </a:r>
            <a:r>
              <a:rPr lang="en-CA" sz="1200" b="0" i="0" u="none" strike="noStrike" dirty="0" err="1">
                <a:solidFill>
                  <a:srgbClr val="000000"/>
                </a:solidFill>
                <a:effectLst/>
                <a:latin typeface="Avenir Book" panose="02000503020000020003" pitchFamily="2" charset="0"/>
              </a:rPr>
              <a:t>a_inner.AddressID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WHERE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a_inner.Country</a:t>
            </a:r>
            <a:r>
              <a:rPr lang="en-CA" sz="1200" b="0" i="0" u="none" strike="noStrike" dirty="0">
                <a:solidFill>
                  <a:srgbClr val="000000"/>
                </a:solidFill>
                <a:effectLst/>
                <a:latin typeface="Avenir Book" panose="02000503020000020003" pitchFamily="2" charset="0"/>
              </a:rPr>
              <a:t> = </a:t>
            </a:r>
            <a:r>
              <a:rPr lang="en-CA" sz="1200" b="0" i="0" u="none" strike="noStrike" dirty="0" err="1">
                <a:solidFill>
                  <a:srgbClr val="000000"/>
                </a:solidFill>
                <a:effectLst/>
                <a:latin typeface="Avenir Book" panose="02000503020000020003" pitchFamily="2" charset="0"/>
              </a:rPr>
              <a:t>a.Country</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GROUP BY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r>
              <a:rPr lang="en-CA" sz="1200" b="0" i="0" u="none" strike="noStrike" dirty="0" err="1">
                <a:solidFill>
                  <a:srgbClr val="000000"/>
                </a:solidFill>
                <a:effectLst/>
                <a:latin typeface="Avenir Book" panose="02000503020000020003" pitchFamily="2" charset="0"/>
              </a:rPr>
              <a:t>r_inner.RestaurantID</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ORDER BY </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COUNT(*) DESC</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LIMIT 1</a:t>
            </a:r>
            <a:endParaRPr lang="en-CA" sz="1200" b="0" dirty="0">
              <a:effectLst/>
              <a:latin typeface="Avenir Book" panose="02000503020000020003" pitchFamily="2" charset="0"/>
            </a:endParaRPr>
          </a:p>
          <a:p>
            <a:pPr rtl="0">
              <a:spcBef>
                <a:spcPts val="0"/>
              </a:spcBef>
              <a:spcAft>
                <a:spcPts val="0"/>
              </a:spcAft>
            </a:pPr>
            <a:r>
              <a:rPr lang="en-CA" sz="1200" b="0" i="0" u="none" strike="noStrike" dirty="0">
                <a:solidFill>
                  <a:srgbClr val="000000"/>
                </a:solidFill>
                <a:effectLst/>
                <a:latin typeface="Avenir Book" panose="02000503020000020003" pitchFamily="2" charset="0"/>
              </a:rPr>
              <a:t>    );</a:t>
            </a:r>
            <a:endParaRPr lang="en-CA" sz="1200" b="0" dirty="0">
              <a:effectLst/>
              <a:latin typeface="Avenir Book" panose="02000503020000020003" pitchFamily="2" charset="0"/>
            </a:endParaRPr>
          </a:p>
        </p:txBody>
      </p:sp>
      <p:sp>
        <p:nvSpPr>
          <p:cNvPr id="34" name="Rounded Rectangle 33">
            <a:extLst>
              <a:ext uri="{FF2B5EF4-FFF2-40B4-BE49-F238E27FC236}">
                <a16:creationId xmlns:a16="http://schemas.microsoft.com/office/drawing/2014/main" id="{EC18D57E-E7C0-3C93-AF7A-D72AE1FE6FA8}"/>
              </a:ext>
            </a:extLst>
          </p:cNvPr>
          <p:cNvSpPr/>
          <p:nvPr/>
        </p:nvSpPr>
        <p:spPr>
          <a:xfrm>
            <a:off x="2545644" y="6404681"/>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73AA9B5-62F5-1BD6-7695-891AD67E37A0}"/>
              </a:ext>
            </a:extLst>
          </p:cNvPr>
          <p:cNvSpPr txBox="1"/>
          <p:nvPr/>
        </p:nvSpPr>
        <p:spPr>
          <a:xfrm>
            <a:off x="2788256" y="6454008"/>
            <a:ext cx="3070776" cy="400110"/>
          </a:xfrm>
          <a:prstGeom prst="rect">
            <a:avLst/>
          </a:prstGeom>
          <a:noFill/>
        </p:spPr>
        <p:txBody>
          <a:bodyPr wrap="square" rtlCol="0">
            <a:spAutoFit/>
          </a:bodyPr>
          <a:lstStyle/>
          <a:p>
            <a:pPr algn="ctr"/>
            <a:r>
              <a:rPr lang="en-US" sz="2000" b="1" dirty="0">
                <a:solidFill>
                  <a:srgbClr val="FF1B1A"/>
                </a:solidFill>
                <a:latin typeface="Avenir Book" panose="02000503020000020003" pitchFamily="2" charset="0"/>
              </a:rPr>
              <a:t>Query #1</a:t>
            </a:r>
          </a:p>
        </p:txBody>
      </p:sp>
      <p:sp>
        <p:nvSpPr>
          <p:cNvPr id="36" name="Rounded Rectangle 35">
            <a:extLst>
              <a:ext uri="{FF2B5EF4-FFF2-40B4-BE49-F238E27FC236}">
                <a16:creationId xmlns:a16="http://schemas.microsoft.com/office/drawing/2014/main" id="{32375563-9F49-AD72-F5B1-ED987CCDA0B9}"/>
              </a:ext>
            </a:extLst>
          </p:cNvPr>
          <p:cNvSpPr/>
          <p:nvPr/>
        </p:nvSpPr>
        <p:spPr>
          <a:xfrm>
            <a:off x="6359027" y="6191563"/>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TextBox 36">
            <a:extLst>
              <a:ext uri="{FF2B5EF4-FFF2-40B4-BE49-F238E27FC236}">
                <a16:creationId xmlns:a16="http://schemas.microsoft.com/office/drawing/2014/main" id="{AABFE293-B0EC-3569-CE62-2F3C4E31D9AF}"/>
              </a:ext>
            </a:extLst>
          </p:cNvPr>
          <p:cNvSpPr txBox="1"/>
          <p:nvPr/>
        </p:nvSpPr>
        <p:spPr>
          <a:xfrm>
            <a:off x="6601639" y="6330279"/>
            <a:ext cx="3070776" cy="400110"/>
          </a:xfrm>
          <a:prstGeom prst="rect">
            <a:avLst/>
          </a:prstGeom>
          <a:solidFill>
            <a:srgbClr val="FF1B1A"/>
          </a:solidFill>
        </p:spPr>
        <p:txBody>
          <a:bodyPr wrap="square" rtlCol="0">
            <a:spAutoFit/>
          </a:bodyPr>
          <a:lstStyle/>
          <a:p>
            <a:pPr algn="ctr"/>
            <a:r>
              <a:rPr lang="en-US" sz="2000" b="1" dirty="0">
                <a:solidFill>
                  <a:schemeClr val="bg1"/>
                </a:solidFill>
                <a:latin typeface="Avenir Book" panose="02000503020000020003" pitchFamily="2" charset="0"/>
              </a:rPr>
              <a:t>Query #2</a:t>
            </a:r>
          </a:p>
        </p:txBody>
      </p:sp>
      <p:grpSp>
        <p:nvGrpSpPr>
          <p:cNvPr id="38" name="Group 37">
            <a:extLst>
              <a:ext uri="{FF2B5EF4-FFF2-40B4-BE49-F238E27FC236}">
                <a16:creationId xmlns:a16="http://schemas.microsoft.com/office/drawing/2014/main" id="{0E5CB4A0-6CC3-9CC1-BD32-D98D42273F6C}"/>
              </a:ext>
            </a:extLst>
          </p:cNvPr>
          <p:cNvGrpSpPr/>
          <p:nvPr/>
        </p:nvGrpSpPr>
        <p:grpSpPr>
          <a:xfrm>
            <a:off x="6224887" y="4149816"/>
            <a:ext cx="5686330" cy="1248967"/>
            <a:chOff x="945714" y="1299283"/>
            <a:chExt cx="10104032" cy="1248967"/>
          </a:xfrm>
        </p:grpSpPr>
        <p:sp>
          <p:nvSpPr>
            <p:cNvPr id="39" name="TextBox 38">
              <a:extLst>
                <a:ext uri="{FF2B5EF4-FFF2-40B4-BE49-F238E27FC236}">
                  <a16:creationId xmlns:a16="http://schemas.microsoft.com/office/drawing/2014/main" id="{0C992FBC-B88E-8F9B-B5C1-2993E05A4E0E}"/>
                </a:ext>
              </a:extLst>
            </p:cNvPr>
            <p:cNvSpPr txBox="1"/>
            <p:nvPr/>
          </p:nvSpPr>
          <p:spPr>
            <a:xfrm>
              <a:off x="945714" y="1471032"/>
              <a:ext cx="10104032" cy="1077218"/>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latin typeface="Avenir Book" panose="02000503020000020003" pitchFamily="2" charset="0"/>
              </a:endParaRPr>
            </a:p>
            <a:p>
              <a:pPr algn="just"/>
              <a:r>
                <a:rPr lang="en-US" sz="1600" dirty="0">
                  <a:latin typeface="Avenir Book" panose="02000503020000020003" pitchFamily="2" charset="0"/>
                </a:rPr>
                <a:t>This query helps with making strategic decisions regarding resource allocation and market targeting for the most reserved restaurants per country.</a:t>
              </a:r>
            </a:p>
          </p:txBody>
        </p:sp>
        <p:sp>
          <p:nvSpPr>
            <p:cNvPr id="40" name="Rectangle 39">
              <a:extLst>
                <a:ext uri="{FF2B5EF4-FFF2-40B4-BE49-F238E27FC236}">
                  <a16:creationId xmlns:a16="http://schemas.microsoft.com/office/drawing/2014/main" id="{E3C8AC6E-A038-5E14-A9A0-77CFA12AE9E4}"/>
                </a:ext>
              </a:extLst>
            </p:cNvPr>
            <p:cNvSpPr/>
            <p:nvPr/>
          </p:nvSpPr>
          <p:spPr>
            <a:xfrm>
              <a:off x="1209790" y="1299283"/>
              <a:ext cx="4185222"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Managerial Insights</a:t>
              </a:r>
            </a:p>
          </p:txBody>
        </p:sp>
      </p:grpSp>
      <p:grpSp>
        <p:nvGrpSpPr>
          <p:cNvPr id="41" name="Group 40">
            <a:extLst>
              <a:ext uri="{FF2B5EF4-FFF2-40B4-BE49-F238E27FC236}">
                <a16:creationId xmlns:a16="http://schemas.microsoft.com/office/drawing/2014/main" id="{D76097A9-6157-9CB8-069A-532848B1B27D}"/>
              </a:ext>
            </a:extLst>
          </p:cNvPr>
          <p:cNvGrpSpPr/>
          <p:nvPr/>
        </p:nvGrpSpPr>
        <p:grpSpPr>
          <a:xfrm>
            <a:off x="6224887" y="1101722"/>
            <a:ext cx="5686330" cy="1033523"/>
            <a:chOff x="945714" y="1299283"/>
            <a:chExt cx="10104032" cy="1033523"/>
          </a:xfrm>
        </p:grpSpPr>
        <p:sp>
          <p:nvSpPr>
            <p:cNvPr id="42" name="TextBox 41">
              <a:extLst>
                <a:ext uri="{FF2B5EF4-FFF2-40B4-BE49-F238E27FC236}">
                  <a16:creationId xmlns:a16="http://schemas.microsoft.com/office/drawing/2014/main" id="{FEBD6780-6F27-862E-052D-42DB266163A6}"/>
                </a:ext>
              </a:extLst>
            </p:cNvPr>
            <p:cNvSpPr txBox="1"/>
            <p:nvPr/>
          </p:nvSpPr>
          <p:spPr>
            <a:xfrm>
              <a:off x="945714" y="1471032"/>
              <a:ext cx="10104032" cy="861774"/>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dirty="0">
                <a:latin typeface="Avenir Book" panose="02000503020000020003" pitchFamily="2" charset="0"/>
              </a:endParaRPr>
            </a:p>
            <a:p>
              <a:pPr algn="just"/>
              <a:r>
                <a:rPr lang="en-US" sz="1600" dirty="0">
                  <a:latin typeface="Avenir Book" panose="02000503020000020003" pitchFamily="2" charset="0"/>
                </a:rPr>
                <a:t>Find the top 1 restaurant with the most reservations for each country.</a:t>
              </a:r>
            </a:p>
          </p:txBody>
        </p:sp>
        <p:sp>
          <p:nvSpPr>
            <p:cNvPr id="43" name="Rectangle 42">
              <a:extLst>
                <a:ext uri="{FF2B5EF4-FFF2-40B4-BE49-F238E27FC236}">
                  <a16:creationId xmlns:a16="http://schemas.microsoft.com/office/drawing/2014/main" id="{F580F850-C4AF-1859-01CB-B492066D4AC0}"/>
                </a:ext>
              </a:extLst>
            </p:cNvPr>
            <p:cNvSpPr/>
            <p:nvPr/>
          </p:nvSpPr>
          <p:spPr>
            <a:xfrm>
              <a:off x="1209790" y="1299283"/>
              <a:ext cx="457158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Purpose of Query #17</a:t>
              </a:r>
            </a:p>
          </p:txBody>
        </p:sp>
      </p:grpSp>
      <p:grpSp>
        <p:nvGrpSpPr>
          <p:cNvPr id="44" name="Group 43">
            <a:extLst>
              <a:ext uri="{FF2B5EF4-FFF2-40B4-BE49-F238E27FC236}">
                <a16:creationId xmlns:a16="http://schemas.microsoft.com/office/drawing/2014/main" id="{44E37B98-FF19-39B7-FC81-AD0DCBFB56A6}"/>
              </a:ext>
            </a:extLst>
          </p:cNvPr>
          <p:cNvGrpSpPr/>
          <p:nvPr/>
        </p:nvGrpSpPr>
        <p:grpSpPr>
          <a:xfrm>
            <a:off x="6224887" y="2413116"/>
            <a:ext cx="5686330" cy="1495188"/>
            <a:chOff x="945714" y="1299283"/>
            <a:chExt cx="10104032" cy="1495188"/>
          </a:xfrm>
        </p:grpSpPr>
        <p:sp>
          <p:nvSpPr>
            <p:cNvPr id="45" name="TextBox 44">
              <a:extLst>
                <a:ext uri="{FF2B5EF4-FFF2-40B4-BE49-F238E27FC236}">
                  <a16:creationId xmlns:a16="http://schemas.microsoft.com/office/drawing/2014/main" id="{1D2DFA9C-DF5E-86F6-15D1-B108681D3A4B}"/>
                </a:ext>
              </a:extLst>
            </p:cNvPr>
            <p:cNvSpPr txBox="1"/>
            <p:nvPr/>
          </p:nvSpPr>
          <p:spPr>
            <a:xfrm>
              <a:off x="945714" y="1471032"/>
              <a:ext cx="10104032" cy="1323439"/>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dirty="0">
                <a:latin typeface="Avenir Book" panose="02000503020000020003" pitchFamily="2" charset="0"/>
              </a:endParaRPr>
            </a:p>
            <a:p>
              <a:pPr algn="just"/>
              <a:r>
                <a:rPr lang="en-US" sz="1600" dirty="0">
                  <a:latin typeface="Avenir Book" panose="02000503020000020003" pitchFamily="2" charset="0"/>
                </a:rPr>
                <a:t>This query joins Reservation, Restaurant, and Address tables, grouping the data by country and restaurant, and selecting restaurants where the count of reservations matches the highest count of reservations for that country.</a:t>
              </a:r>
            </a:p>
          </p:txBody>
        </p:sp>
        <p:sp>
          <p:nvSpPr>
            <p:cNvPr id="46" name="Rectangle 45">
              <a:extLst>
                <a:ext uri="{FF2B5EF4-FFF2-40B4-BE49-F238E27FC236}">
                  <a16:creationId xmlns:a16="http://schemas.microsoft.com/office/drawing/2014/main" id="{75CB0E92-72E4-2674-A719-A1E969CDD905}"/>
                </a:ext>
              </a:extLst>
            </p:cNvPr>
            <p:cNvSpPr/>
            <p:nvPr/>
          </p:nvSpPr>
          <p:spPr>
            <a:xfrm>
              <a:off x="1209790" y="1299283"/>
              <a:ext cx="4185222"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How it Works</a:t>
              </a:r>
            </a:p>
          </p:txBody>
        </p:sp>
      </p:grpSp>
    </p:spTree>
    <p:extLst>
      <p:ext uri="{BB962C8B-B14F-4D97-AF65-F5344CB8AC3E}">
        <p14:creationId xmlns:p14="http://schemas.microsoft.com/office/powerpoint/2010/main" val="186026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50 Best Restaurants in Montreal Right Now">
            <a:extLst>
              <a:ext uri="{FF2B5EF4-FFF2-40B4-BE49-F238E27FC236}">
                <a16:creationId xmlns:a16="http://schemas.microsoft.com/office/drawing/2014/main" id="{D1A72BA4-00DF-FAAC-EE71-E9DD3A00E9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52" b="17383"/>
          <a:stretch/>
        </p:blipFill>
        <p:spPr bwMode="auto">
          <a:xfrm>
            <a:off x="0" y="-2"/>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p:cNvSpPr>
          <p:nvPr/>
        </p:nvSpPr>
        <p:spPr>
          <a:xfrm>
            <a:off x="-1" y="1"/>
            <a:ext cx="12192001"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3225734" y="2979934"/>
            <a:ext cx="5740529" cy="898130"/>
            <a:chOff x="2705794" y="2979935"/>
            <a:chExt cx="5791192"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6</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95134" y="3105834"/>
              <a:ext cx="4701852" cy="646331"/>
            </a:xfrm>
            <a:prstGeom prst="rect">
              <a:avLst/>
            </a:prstGeom>
            <a:noFill/>
          </p:spPr>
          <p:txBody>
            <a:bodyPr wrap="square" rtlCol="0">
              <a:spAutoFit/>
            </a:bodyPr>
            <a:lstStyle/>
            <a:p>
              <a:r>
                <a:rPr lang="en-US" sz="3600" b="1">
                  <a:solidFill>
                    <a:schemeClr val="bg1"/>
                  </a:solidFill>
                  <a:latin typeface="Avenir Book" panose="02000503020000020003" pitchFamily="2" charset="0"/>
                </a:rPr>
                <a:t>Learning Experience</a:t>
              </a:r>
            </a:p>
          </p:txBody>
        </p:sp>
      </p:grpSp>
      <p:cxnSp>
        <p:nvCxnSpPr>
          <p:cNvPr id="2" name="Straight Connector 1">
            <a:extLst>
              <a:ext uri="{FF2B5EF4-FFF2-40B4-BE49-F238E27FC236}">
                <a16:creationId xmlns:a16="http://schemas.microsoft.com/office/drawing/2014/main" id="{6299614C-9880-E282-363A-ED65859C02F9}"/>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5AE8C90C-8440-9EAE-A26B-12FB918CB850}"/>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40BA8F-A6EB-3F4B-34CD-BB07472163B1}"/>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3AD8C4E-8803-B9A7-538A-BD6287B7A3D4}"/>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215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grpSp>
        <p:nvGrpSpPr>
          <p:cNvPr id="28" name="Group 27">
            <a:extLst>
              <a:ext uri="{FF2B5EF4-FFF2-40B4-BE49-F238E27FC236}">
                <a16:creationId xmlns:a16="http://schemas.microsoft.com/office/drawing/2014/main" id="{099725FF-97EE-3E92-A694-F82E64402A29}"/>
              </a:ext>
            </a:extLst>
          </p:cNvPr>
          <p:cNvGrpSpPr/>
          <p:nvPr/>
        </p:nvGrpSpPr>
        <p:grpSpPr>
          <a:xfrm>
            <a:off x="841208" y="1462556"/>
            <a:ext cx="10509584" cy="4510200"/>
            <a:chOff x="841208" y="1524339"/>
            <a:chExt cx="10509584" cy="4510200"/>
          </a:xfrm>
        </p:grpSpPr>
        <p:grpSp>
          <p:nvGrpSpPr>
            <p:cNvPr id="4" name="Group 3">
              <a:extLst>
                <a:ext uri="{FF2B5EF4-FFF2-40B4-BE49-F238E27FC236}">
                  <a16:creationId xmlns:a16="http://schemas.microsoft.com/office/drawing/2014/main" id="{C16DFEF0-BBFD-93F7-73A2-817159682272}"/>
                </a:ext>
              </a:extLst>
            </p:cNvPr>
            <p:cNvGrpSpPr/>
            <p:nvPr/>
          </p:nvGrpSpPr>
          <p:grpSpPr>
            <a:xfrm>
              <a:off x="841208" y="1524339"/>
              <a:ext cx="10509583" cy="2212876"/>
              <a:chOff x="945713" y="1299283"/>
              <a:chExt cx="10509583" cy="2093406"/>
            </a:xfrm>
          </p:grpSpPr>
          <p:sp>
            <p:nvSpPr>
              <p:cNvPr id="5" name="TextBox 4">
                <a:extLst>
                  <a:ext uri="{FF2B5EF4-FFF2-40B4-BE49-F238E27FC236}">
                    <a16:creationId xmlns:a16="http://schemas.microsoft.com/office/drawing/2014/main" id="{30B7BCD7-5E58-E371-C2FA-20FE54174065}"/>
                  </a:ext>
                </a:extLst>
              </p:cNvPr>
              <p:cNvSpPr txBox="1"/>
              <p:nvPr/>
            </p:nvSpPr>
            <p:spPr>
              <a:xfrm>
                <a:off x="945713" y="1471032"/>
                <a:ext cx="10509583" cy="1921657"/>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latin typeface="Avenir Book" panose="02000503020000020003" pitchFamily="2" charset="0"/>
                  <a:cs typeface="Times New Roman"/>
                </a:endParaRPr>
              </a:p>
              <a:p>
                <a:pPr marL="285750" indent="-285750">
                  <a:buFont typeface="Arial" panose="020B0604020202020204" pitchFamily="34" charset="0"/>
                  <a:buChar char="•"/>
                </a:pPr>
                <a:r>
                  <a:rPr lang="en-US" dirty="0">
                    <a:latin typeface="Avenir Book"/>
                  </a:rPr>
                  <a:t>Choosing which characteristics to incorporate to achieve a balance between complexity and the capability to efficiently build and utilize the database</a:t>
                </a:r>
              </a:p>
              <a:p>
                <a:pPr marL="285750" indent="-285750">
                  <a:buFont typeface="Arial" panose="020B0604020202020204" pitchFamily="34" charset="0"/>
                  <a:buChar char="•"/>
                </a:pPr>
                <a:r>
                  <a:rPr lang="en-US" dirty="0">
                    <a:latin typeface="Avenir Book"/>
                  </a:rPr>
                  <a:t>Communicating and working collectively on every step of the process</a:t>
                </a:r>
              </a:p>
              <a:p>
                <a:pPr marL="285750" indent="-285750">
                  <a:buFont typeface="Arial" panose="020B0604020202020204" pitchFamily="34" charset="0"/>
                  <a:buChar char="•"/>
                </a:pPr>
                <a:r>
                  <a:rPr lang="en-US" dirty="0">
                    <a:latin typeface="Avenir Book"/>
                  </a:rPr>
                  <a:t>Dividing the work equally amongst all team members</a:t>
                </a:r>
              </a:p>
              <a:p>
                <a:pPr marL="285750" indent="-285750">
                  <a:buFont typeface="Arial" panose="020B0604020202020204" pitchFamily="34" charset="0"/>
                  <a:buChar char="•"/>
                </a:pPr>
                <a:r>
                  <a:rPr lang="en-US" dirty="0">
                    <a:latin typeface="Avenir Book"/>
                  </a:rPr>
                  <a:t>Ensuring data consistency and integrity across the database, especially when multiple team members are involved in data entry and management</a:t>
                </a:r>
              </a:p>
            </p:txBody>
          </p:sp>
          <p:sp>
            <p:nvSpPr>
              <p:cNvPr id="7" name="Rectangle 6">
                <a:extLst>
                  <a:ext uri="{FF2B5EF4-FFF2-40B4-BE49-F238E27FC236}">
                    <a16:creationId xmlns:a16="http://schemas.microsoft.com/office/drawing/2014/main" id="{E33692FF-36EC-3158-89D4-6AECF7C54990}"/>
                  </a:ext>
                </a:extLst>
              </p:cNvPr>
              <p:cNvSpPr/>
              <p:nvPr/>
            </p:nvSpPr>
            <p:spPr>
              <a:xfrm>
                <a:off x="1209788" y="1299283"/>
                <a:ext cx="303845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Challenges</a:t>
                </a:r>
              </a:p>
            </p:txBody>
          </p:sp>
        </p:grpSp>
        <p:grpSp>
          <p:nvGrpSpPr>
            <p:cNvPr id="9" name="Group 8">
              <a:extLst>
                <a:ext uri="{FF2B5EF4-FFF2-40B4-BE49-F238E27FC236}">
                  <a16:creationId xmlns:a16="http://schemas.microsoft.com/office/drawing/2014/main" id="{37578B15-2C15-6CDE-05F8-CA5A6E92FD6A}"/>
                </a:ext>
              </a:extLst>
            </p:cNvPr>
            <p:cNvGrpSpPr/>
            <p:nvPr/>
          </p:nvGrpSpPr>
          <p:grpSpPr>
            <a:xfrm>
              <a:off x="841208" y="4098662"/>
              <a:ext cx="10509584" cy="1935877"/>
              <a:chOff x="945713" y="1544765"/>
              <a:chExt cx="10509584" cy="1831362"/>
            </a:xfrm>
          </p:grpSpPr>
          <p:sp>
            <p:nvSpPr>
              <p:cNvPr id="26" name="TextBox 25">
                <a:extLst>
                  <a:ext uri="{FF2B5EF4-FFF2-40B4-BE49-F238E27FC236}">
                    <a16:creationId xmlns:a16="http://schemas.microsoft.com/office/drawing/2014/main" id="{3F294C2E-CE2F-6706-8FF9-B256EDB8A860}"/>
                  </a:ext>
                </a:extLst>
              </p:cNvPr>
              <p:cNvSpPr txBox="1"/>
              <p:nvPr/>
            </p:nvSpPr>
            <p:spPr>
              <a:xfrm>
                <a:off x="945713" y="1716515"/>
                <a:ext cx="10509584" cy="1659612"/>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endParaRPr lang="en-US" dirty="0">
                  <a:latin typeface="Avenir Book" panose="02000503020000020003" pitchFamily="2" charset="0"/>
                  <a:cs typeface="Times New Roman"/>
                </a:endParaRPr>
              </a:p>
              <a:p>
                <a:pPr marL="285750" indent="-285750">
                  <a:buFont typeface="Arial" panose="020B0604020202020204" pitchFamily="34" charset="0"/>
                  <a:buChar char="•"/>
                </a:pPr>
                <a:r>
                  <a:rPr lang="en-US" dirty="0">
                    <a:latin typeface="Avenir Book"/>
                  </a:rPr>
                  <a:t>Overseeing the entire database creation process</a:t>
                </a:r>
              </a:p>
              <a:p>
                <a:pPr marL="285750" indent="-285750">
                  <a:buFont typeface="Arial" panose="020B0604020202020204" pitchFamily="34" charset="0"/>
                  <a:buChar char="•"/>
                </a:pPr>
                <a:r>
                  <a:rPr lang="en-US" dirty="0">
                    <a:latin typeface="Avenir Book"/>
                  </a:rPr>
                  <a:t>Learning how basic web applications are created at the most fundamental level</a:t>
                </a:r>
              </a:p>
              <a:p>
                <a:pPr marL="285750" indent="-285750">
                  <a:buFont typeface="Arial" panose="020B0604020202020204" pitchFamily="34" charset="0"/>
                  <a:buChar char="•"/>
                </a:pPr>
                <a:r>
                  <a:rPr lang="en-US" dirty="0">
                    <a:latin typeface="Avenir Book"/>
                  </a:rPr>
                  <a:t>Creating a complete and well-structured ERD with accurate relations between all tables and necessary attributes from the application</a:t>
                </a:r>
              </a:p>
              <a:p>
                <a:pPr marL="285750" indent="-285750">
                  <a:buFont typeface="Arial" panose="020B0604020202020204" pitchFamily="34" charset="0"/>
                  <a:buChar char="•"/>
                </a:pPr>
                <a:r>
                  <a:rPr lang="en-US" dirty="0">
                    <a:latin typeface="Avenir Book"/>
                  </a:rPr>
                  <a:t>Learning how businesses can utilize SQL for decision-making processes at the operational level</a:t>
                </a:r>
              </a:p>
            </p:txBody>
          </p:sp>
          <p:sp>
            <p:nvSpPr>
              <p:cNvPr id="27" name="Rectangle 26">
                <a:extLst>
                  <a:ext uri="{FF2B5EF4-FFF2-40B4-BE49-F238E27FC236}">
                    <a16:creationId xmlns:a16="http://schemas.microsoft.com/office/drawing/2014/main" id="{0A64144B-00FB-4383-53EC-B734E6C9FF3A}"/>
                  </a:ext>
                </a:extLst>
              </p:cNvPr>
              <p:cNvSpPr/>
              <p:nvPr/>
            </p:nvSpPr>
            <p:spPr>
              <a:xfrm>
                <a:off x="1209787" y="1544765"/>
                <a:ext cx="303845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Learnings</a:t>
                </a:r>
              </a:p>
            </p:txBody>
          </p:sp>
        </p:grpSp>
      </p:grpSp>
    </p:spTree>
    <p:extLst>
      <p:ext uri="{BB962C8B-B14F-4D97-AF65-F5344CB8AC3E}">
        <p14:creationId xmlns:p14="http://schemas.microsoft.com/office/powerpoint/2010/main" val="369658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ibute Portfolio hotel opens in Montreal: Travel Weekly">
            <a:extLst>
              <a:ext uri="{FF2B5EF4-FFF2-40B4-BE49-F238E27FC236}">
                <a16:creationId xmlns:a16="http://schemas.microsoft.com/office/drawing/2014/main" id="{2F899F52-0E76-1D40-9601-600FE9420D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C2ACA28-0FCC-F997-988E-577ACF0E3A10}"/>
              </a:ext>
            </a:extLst>
          </p:cNvPr>
          <p:cNvSpPr>
            <a:spLocks noGrp="1" noRot="1" noMove="1" noResize="1" noEditPoints="1" noAdjustHandles="1" noChangeArrowheads="1" noChangeShapeType="1"/>
          </p:cNvSpPr>
          <p:nvPr/>
        </p:nvSpPr>
        <p:spPr>
          <a:xfrm>
            <a:off x="1" y="0"/>
            <a:ext cx="12191999"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BA82B54-2BEB-46BF-6D23-CE314406F8C8}"/>
              </a:ext>
            </a:extLst>
          </p:cNvPr>
          <p:cNvGrpSpPr/>
          <p:nvPr/>
        </p:nvGrpSpPr>
        <p:grpSpPr>
          <a:xfrm>
            <a:off x="3132682" y="2897912"/>
            <a:ext cx="5926635" cy="1062174"/>
            <a:chOff x="2575532" y="2897915"/>
            <a:chExt cx="5926635" cy="1062174"/>
          </a:xfrm>
        </p:grpSpPr>
        <p:grpSp>
          <p:nvGrpSpPr>
            <p:cNvPr id="9" name="Group 8">
              <a:extLst>
                <a:ext uri="{FF2B5EF4-FFF2-40B4-BE49-F238E27FC236}">
                  <a16:creationId xmlns:a16="http://schemas.microsoft.com/office/drawing/2014/main" id="{FA58BDB2-442F-15D4-1F9D-6223D96FE60C}"/>
                </a:ext>
              </a:extLst>
            </p:cNvPr>
            <p:cNvGrpSpPr/>
            <p:nvPr/>
          </p:nvGrpSpPr>
          <p:grpSpPr>
            <a:xfrm>
              <a:off x="2575532" y="2897915"/>
              <a:ext cx="1506455" cy="1062174"/>
              <a:chOff x="3023981" y="2199242"/>
              <a:chExt cx="664933" cy="493133"/>
            </a:xfrm>
          </p:grpSpPr>
          <p:sp>
            <p:nvSpPr>
              <p:cNvPr id="4" name="Oval 3">
                <a:extLst>
                  <a:ext uri="{FF2B5EF4-FFF2-40B4-BE49-F238E27FC236}">
                    <a16:creationId xmlns:a16="http://schemas.microsoft.com/office/drawing/2014/main" id="{E7ED4007-39E9-574D-19B5-46AD7A05F2E9}"/>
                  </a:ext>
                </a:extLst>
              </p:cNvPr>
              <p:cNvSpPr>
                <a:spLocks noChangeAspect="1"/>
              </p:cNvSpPr>
              <p:nvPr/>
            </p:nvSpPr>
            <p:spPr>
              <a:xfrm>
                <a:off x="3023981" y="2380744"/>
                <a:ext cx="125833" cy="134713"/>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Oval 4">
                <a:extLst>
                  <a:ext uri="{FF2B5EF4-FFF2-40B4-BE49-F238E27FC236}">
                    <a16:creationId xmlns:a16="http://schemas.microsoft.com/office/drawing/2014/main" id="{6D776A24-76B8-63D9-B02F-E5C5E4C74287}"/>
                  </a:ext>
                </a:extLst>
              </p:cNvPr>
              <p:cNvSpPr>
                <a:spLocks noChangeAspect="1"/>
              </p:cNvSpPr>
              <p:nvPr/>
            </p:nvSpPr>
            <p:spPr>
              <a:xfrm>
                <a:off x="3228289" y="2199242"/>
                <a:ext cx="460625" cy="493133"/>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6" name="Graphic 5" descr="Fork and knife with solid fill">
                <a:extLst>
                  <a:ext uri="{FF2B5EF4-FFF2-40B4-BE49-F238E27FC236}">
                    <a16:creationId xmlns:a16="http://schemas.microsoft.com/office/drawing/2014/main" id="{8E706CB9-CCA6-843C-B7C5-DA7201461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9937" y="2278305"/>
                <a:ext cx="317329" cy="335006"/>
              </a:xfrm>
              <a:prstGeom prst="rect">
                <a:avLst/>
              </a:prstGeom>
            </p:spPr>
          </p:pic>
        </p:grpSp>
        <p:sp>
          <p:nvSpPr>
            <p:cNvPr id="7" name="TextBox 6">
              <a:extLst>
                <a:ext uri="{FF2B5EF4-FFF2-40B4-BE49-F238E27FC236}">
                  <a16:creationId xmlns:a16="http://schemas.microsoft.com/office/drawing/2014/main" id="{737D8D61-20B0-9A5D-FB95-56393E189BCC}"/>
                </a:ext>
              </a:extLst>
            </p:cNvPr>
            <p:cNvSpPr txBox="1"/>
            <p:nvPr/>
          </p:nvSpPr>
          <p:spPr>
            <a:xfrm>
              <a:off x="4359078" y="2921168"/>
              <a:ext cx="4143089" cy="1015663"/>
            </a:xfrm>
            <a:prstGeom prst="rect">
              <a:avLst/>
            </a:prstGeom>
            <a:noFill/>
          </p:spPr>
          <p:txBody>
            <a:bodyPr wrap="square" rtlCol="0">
              <a:spAutoFit/>
            </a:bodyPr>
            <a:lstStyle/>
            <a:p>
              <a:r>
                <a:rPr lang="en-US" sz="6000" b="1">
                  <a:solidFill>
                    <a:schemeClr val="bg1"/>
                  </a:solidFill>
                  <a:latin typeface="Avenir Book" panose="02000503020000020003" pitchFamily="2" charset="0"/>
                </a:rPr>
                <a:t>Thank You!</a:t>
              </a:r>
            </a:p>
          </p:txBody>
        </p:sp>
      </p:grpSp>
    </p:spTree>
    <p:extLst>
      <p:ext uri="{BB962C8B-B14F-4D97-AF65-F5344CB8AC3E}">
        <p14:creationId xmlns:p14="http://schemas.microsoft.com/office/powerpoint/2010/main" val="267754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Yoko Luna Restaurant - Montréal, QC | OpenTable">
            <a:extLst>
              <a:ext uri="{FF2B5EF4-FFF2-40B4-BE49-F238E27FC236}">
                <a16:creationId xmlns:a16="http://schemas.microsoft.com/office/drawing/2014/main" id="{139CC79B-E7CD-F048-BB82-AC2C32CD44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08" b="21808"/>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noGrp="1" noRot="1" noMove="1" noResize="1" noEditPoints="1" noAdjustHandles="1" noChangeArrowheads="1" noChangeShapeType="1"/>
          </p:cNvSpPr>
          <p:nvPr/>
        </p:nvSpPr>
        <p:spPr>
          <a:xfrm>
            <a:off x="0" y="0"/>
            <a:ext cx="12191999"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2578023" y="2979934"/>
            <a:ext cx="7306886" cy="898130"/>
            <a:chOff x="2705794" y="2979935"/>
            <a:chExt cx="7306886"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latin typeface="Avenir Book" panose="02000503020000020003" pitchFamily="2" charset="0"/>
                </a:rPr>
                <a:t>1</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79520" y="3105833"/>
              <a:ext cx="6233160" cy="646331"/>
            </a:xfrm>
            <a:prstGeom prst="rect">
              <a:avLst/>
            </a:prstGeom>
            <a:noFill/>
          </p:spPr>
          <p:txBody>
            <a:bodyPr wrap="square" rtlCol="0">
              <a:spAutoFit/>
            </a:bodyPr>
            <a:lstStyle/>
            <a:p>
              <a:r>
                <a:rPr lang="en-US" sz="3600" b="1">
                  <a:solidFill>
                    <a:schemeClr val="bg1"/>
                  </a:solidFill>
                  <a:latin typeface="Avenir Book" panose="02000503020000020003" pitchFamily="2" charset="0"/>
                </a:rPr>
                <a:t>Business Scenario Overview</a:t>
              </a:r>
            </a:p>
          </p:txBody>
        </p:sp>
      </p:grpSp>
      <p:cxnSp>
        <p:nvCxnSpPr>
          <p:cNvPr id="3" name="Straight Connector 2">
            <a:extLst>
              <a:ext uri="{FF2B5EF4-FFF2-40B4-BE49-F238E27FC236}">
                <a16:creationId xmlns:a16="http://schemas.microsoft.com/office/drawing/2014/main" id="{12D0A1BC-6C0E-2C36-E3E7-7426C790E575}"/>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54342B5-57DA-6437-D1C8-0B21654CFB71}"/>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F9D3E01-5DF3-605C-1FD5-1154FFA53C4C}"/>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F2A6674-AC09-486B-14C0-DD0EA9C6A9E0}"/>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4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5"/>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5"/>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6248" y="313803"/>
              <a:ext cx="421975" cy="421975"/>
            </a:xfrm>
            <a:prstGeom prst="rect">
              <a:avLst/>
            </a:prstGeom>
          </p:spPr>
        </p:pic>
      </p:grpSp>
      <p:sp>
        <p:nvSpPr>
          <p:cNvPr id="4" name="Rounded Rectangle 3">
            <a:extLst>
              <a:ext uri="{FF2B5EF4-FFF2-40B4-BE49-F238E27FC236}">
                <a16:creationId xmlns:a16="http://schemas.microsoft.com/office/drawing/2014/main" id="{29B0965F-51D9-F7F6-1F0E-007415EDCACC}"/>
              </a:ext>
            </a:extLst>
          </p:cNvPr>
          <p:cNvSpPr/>
          <p:nvPr/>
        </p:nvSpPr>
        <p:spPr>
          <a:xfrm>
            <a:off x="2540000" y="6191740"/>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E2A0E1-1044-F716-FA82-4C9EA629239A}"/>
              </a:ext>
            </a:extLst>
          </p:cNvPr>
          <p:cNvSpPr txBox="1"/>
          <p:nvPr/>
        </p:nvSpPr>
        <p:spPr>
          <a:xfrm>
            <a:off x="2782612" y="6334904"/>
            <a:ext cx="3070776" cy="353943"/>
          </a:xfrm>
          <a:prstGeom prst="rect">
            <a:avLst/>
          </a:prstGeom>
          <a:solidFill>
            <a:srgbClr val="FF1B1A"/>
          </a:solidFill>
        </p:spPr>
        <p:txBody>
          <a:bodyPr wrap="square" rtlCol="0">
            <a:spAutoFit/>
          </a:bodyPr>
          <a:lstStyle/>
          <a:p>
            <a:pPr algn="ctr"/>
            <a:r>
              <a:rPr lang="en-US" sz="1700" b="1" dirty="0">
                <a:solidFill>
                  <a:schemeClr val="bg1"/>
                </a:solidFill>
                <a:latin typeface="Avenir Book" panose="02000503020000020003" pitchFamily="2" charset="0"/>
              </a:rPr>
              <a:t>Business Scenario Overview</a:t>
            </a:r>
          </a:p>
        </p:txBody>
      </p:sp>
      <p:sp>
        <p:nvSpPr>
          <p:cNvPr id="7" name="Rounded Rectangle 6">
            <a:extLst>
              <a:ext uri="{FF2B5EF4-FFF2-40B4-BE49-F238E27FC236}">
                <a16:creationId xmlns:a16="http://schemas.microsoft.com/office/drawing/2014/main" id="{5953CE3E-4361-6965-2EFA-5380AAC95DBC}"/>
              </a:ext>
            </a:extLst>
          </p:cNvPr>
          <p:cNvSpPr/>
          <p:nvPr/>
        </p:nvSpPr>
        <p:spPr>
          <a:xfrm>
            <a:off x="6361288" y="6396918"/>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D006D3-1C11-938E-1836-A3E4377CCCC6}"/>
              </a:ext>
            </a:extLst>
          </p:cNvPr>
          <p:cNvSpPr txBox="1"/>
          <p:nvPr/>
        </p:nvSpPr>
        <p:spPr>
          <a:xfrm>
            <a:off x="6603900" y="6454008"/>
            <a:ext cx="3070776" cy="353943"/>
          </a:xfrm>
          <a:prstGeom prst="rect">
            <a:avLst/>
          </a:prstGeom>
          <a:noFill/>
        </p:spPr>
        <p:txBody>
          <a:bodyPr wrap="square" rtlCol="0">
            <a:spAutoFit/>
          </a:bodyPr>
          <a:lstStyle/>
          <a:p>
            <a:pPr algn="ctr"/>
            <a:r>
              <a:rPr lang="en-US" sz="1700" b="1" dirty="0">
                <a:solidFill>
                  <a:srgbClr val="FF1B1A"/>
                </a:solidFill>
                <a:latin typeface="Avenir Book" panose="02000503020000020003" pitchFamily="2" charset="0"/>
              </a:rPr>
              <a:t>Project Scope</a:t>
            </a:r>
          </a:p>
        </p:txBody>
      </p:sp>
      <p:grpSp>
        <p:nvGrpSpPr>
          <p:cNvPr id="9" name="Group 8">
            <a:extLst>
              <a:ext uri="{FF2B5EF4-FFF2-40B4-BE49-F238E27FC236}">
                <a16:creationId xmlns:a16="http://schemas.microsoft.com/office/drawing/2014/main" id="{A65DD7CC-FB5B-E23C-82A9-BC7864FF0B99}"/>
              </a:ext>
            </a:extLst>
          </p:cNvPr>
          <p:cNvGrpSpPr/>
          <p:nvPr/>
        </p:nvGrpSpPr>
        <p:grpSpPr>
          <a:xfrm>
            <a:off x="1043984" y="1429290"/>
            <a:ext cx="10104032" cy="1649077"/>
            <a:chOff x="945714" y="1299283"/>
            <a:chExt cx="10104032" cy="1649077"/>
          </a:xfrm>
        </p:grpSpPr>
        <p:sp>
          <p:nvSpPr>
            <p:cNvPr id="26" name="TextBox 25">
              <a:extLst>
                <a:ext uri="{FF2B5EF4-FFF2-40B4-BE49-F238E27FC236}">
                  <a16:creationId xmlns:a16="http://schemas.microsoft.com/office/drawing/2014/main" id="{0C7E1D3D-32F3-4ACE-D66A-308842CB4D97}"/>
                </a:ext>
              </a:extLst>
            </p:cNvPr>
            <p:cNvSpPr txBox="1"/>
            <p:nvPr/>
          </p:nvSpPr>
          <p:spPr>
            <a:xfrm>
              <a:off x="945714" y="1471032"/>
              <a:ext cx="10104032" cy="1477328"/>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a:latin typeface="Avenir Book" panose="02000503020000020003" pitchFamily="2" charset="0"/>
                  <a:cs typeface="Times New Roman"/>
                </a:rPr>
                <a:t> </a:t>
              </a:r>
            </a:p>
            <a:p>
              <a:pPr algn="just"/>
              <a:r>
                <a:rPr lang="en-US" b="1" i="1" dirty="0">
                  <a:latin typeface="Avenir Book" panose="02000503020000020003" pitchFamily="2" charset="0"/>
                  <a:cs typeface="Times New Roman"/>
                </a:rPr>
                <a:t>	</a:t>
              </a:r>
              <a:r>
                <a:rPr lang="en-US" i="1" dirty="0">
                  <a:latin typeface="Avenir Book" panose="02000503020000020003" pitchFamily="2" charset="0"/>
                  <a:cs typeface="Times New Roman"/>
                </a:rPr>
                <a:t>Dine &amp; Discover </a:t>
              </a:r>
              <a:r>
                <a:rPr lang="en-US" dirty="0">
                  <a:latin typeface="Avenir Book" panose="02000503020000020003" pitchFamily="2" charset="0"/>
                  <a:cs typeface="Times New Roman"/>
                </a:rPr>
                <a:t>is a restaurant review platform designed to </a:t>
              </a:r>
              <a:r>
                <a:rPr lang="en-US" dirty="0">
                  <a:solidFill>
                    <a:srgbClr val="FF1B1A"/>
                  </a:solidFill>
                  <a:latin typeface="Avenir Book" panose="02000503020000020003" pitchFamily="2" charset="0"/>
                  <a:cs typeface="Times New Roman"/>
                </a:rPr>
                <a:t>enhance the way people discover and explore new dining options in their area</a:t>
              </a:r>
              <a:r>
                <a:rPr lang="en-US" dirty="0">
                  <a:latin typeface="Avenir Book" panose="02000503020000020003" pitchFamily="2" charset="0"/>
                  <a:cs typeface="Times New Roman"/>
                </a:rPr>
                <a:t>. Our platform is dedicated to providing users with a </a:t>
              </a:r>
              <a:r>
                <a:rPr lang="en-US" dirty="0">
                  <a:solidFill>
                    <a:srgbClr val="FF1B1A"/>
                  </a:solidFill>
                  <a:latin typeface="Avenir Book" panose="02000503020000020003" pitchFamily="2" charset="0"/>
                  <a:cs typeface="Times New Roman"/>
                </a:rPr>
                <a:t>seamless</a:t>
              </a:r>
              <a:r>
                <a:rPr lang="en-US" dirty="0">
                  <a:latin typeface="Avenir Book" panose="02000503020000020003" pitchFamily="2" charset="0"/>
                  <a:cs typeface="Times New Roman"/>
                </a:rPr>
                <a:t> and </a:t>
              </a:r>
              <a:r>
                <a:rPr lang="en-US" dirty="0">
                  <a:solidFill>
                    <a:srgbClr val="FF1B1A"/>
                  </a:solidFill>
                  <a:latin typeface="Avenir Book" panose="02000503020000020003" pitchFamily="2" charset="0"/>
                  <a:cs typeface="Times New Roman"/>
                </a:rPr>
                <a:t>immersive</a:t>
              </a:r>
              <a:r>
                <a:rPr lang="en-US" dirty="0">
                  <a:latin typeface="Avenir Book" panose="02000503020000020003" pitchFamily="2" charset="0"/>
                  <a:cs typeface="Times New Roman"/>
                </a:rPr>
                <a:t> journey through the diverse landscape of dining options, offering a rich tapestry of culinary experiences waiting to be discovered and </a:t>
              </a:r>
              <a:r>
                <a:rPr lang="en-US" dirty="0" err="1">
                  <a:latin typeface="Avenir Book" panose="02000503020000020003" pitchFamily="2" charset="0"/>
                  <a:cs typeface="Times New Roman"/>
                </a:rPr>
                <a:t>savoured</a:t>
              </a:r>
              <a:r>
                <a:rPr lang="en-US" dirty="0">
                  <a:latin typeface="Avenir Book" panose="02000503020000020003" pitchFamily="2" charset="0"/>
                  <a:cs typeface="Times New Roman"/>
                </a:rPr>
                <a:t>.</a:t>
              </a:r>
              <a:endParaRPr lang="en-US" dirty="0">
                <a:latin typeface="Avenir Book" panose="02000503020000020003" pitchFamily="2" charset="0"/>
              </a:endParaRPr>
            </a:p>
          </p:txBody>
        </p:sp>
        <p:sp>
          <p:nvSpPr>
            <p:cNvPr id="5" name="Rectangle 4">
              <a:extLst>
                <a:ext uri="{FF2B5EF4-FFF2-40B4-BE49-F238E27FC236}">
                  <a16:creationId xmlns:a16="http://schemas.microsoft.com/office/drawing/2014/main" id="{817D152E-40E1-B715-3FEB-61EB43B48E7E}"/>
                </a:ext>
              </a:extLst>
            </p:cNvPr>
            <p:cNvSpPr/>
            <p:nvPr/>
          </p:nvSpPr>
          <p:spPr>
            <a:xfrm>
              <a:off x="1209789" y="1299283"/>
              <a:ext cx="2359304"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Business Overview</a:t>
              </a:r>
            </a:p>
          </p:txBody>
        </p:sp>
      </p:grpSp>
      <p:grpSp>
        <p:nvGrpSpPr>
          <p:cNvPr id="27" name="Group 26">
            <a:extLst>
              <a:ext uri="{FF2B5EF4-FFF2-40B4-BE49-F238E27FC236}">
                <a16:creationId xmlns:a16="http://schemas.microsoft.com/office/drawing/2014/main" id="{88085551-7F10-592B-BDF2-12475CED4110}"/>
              </a:ext>
            </a:extLst>
          </p:cNvPr>
          <p:cNvGrpSpPr/>
          <p:nvPr/>
        </p:nvGrpSpPr>
        <p:grpSpPr>
          <a:xfrm>
            <a:off x="1043984" y="3467859"/>
            <a:ext cx="10104032" cy="2203074"/>
            <a:chOff x="945714" y="1299283"/>
            <a:chExt cx="10104032" cy="2203074"/>
          </a:xfrm>
        </p:grpSpPr>
        <p:sp>
          <p:nvSpPr>
            <p:cNvPr id="30" name="TextBox 29">
              <a:extLst>
                <a:ext uri="{FF2B5EF4-FFF2-40B4-BE49-F238E27FC236}">
                  <a16:creationId xmlns:a16="http://schemas.microsoft.com/office/drawing/2014/main" id="{07B6F55F-11C4-0A17-15AE-D434B5B17B89}"/>
                </a:ext>
              </a:extLst>
            </p:cNvPr>
            <p:cNvSpPr txBox="1"/>
            <p:nvPr/>
          </p:nvSpPr>
          <p:spPr>
            <a:xfrm>
              <a:off x="945714" y="1471032"/>
              <a:ext cx="10104032" cy="2031325"/>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a:latin typeface="Avenir Book" panose="02000503020000020003" pitchFamily="2" charset="0"/>
                  <a:cs typeface="Times New Roman"/>
                </a:rPr>
                <a:t> </a:t>
              </a:r>
            </a:p>
            <a:p>
              <a:pPr algn="just"/>
              <a:r>
                <a:rPr lang="en-US" b="1" i="1" dirty="0">
                  <a:latin typeface="Avenir Book" panose="02000503020000020003" pitchFamily="2" charset="0"/>
                  <a:cs typeface="Times New Roman"/>
                </a:rPr>
                <a:t>	</a:t>
              </a:r>
              <a:r>
                <a:rPr lang="en-US" dirty="0">
                  <a:latin typeface="Avenir Book" panose="02000503020000020003" pitchFamily="2" charset="0"/>
                  <a:cs typeface="Times New Roman"/>
                </a:rPr>
                <a:t>Similarly to Yelp, users can create accounts to </a:t>
              </a:r>
              <a:r>
                <a:rPr lang="en-US" dirty="0">
                  <a:solidFill>
                    <a:srgbClr val="FF1B1A"/>
                  </a:solidFill>
                  <a:latin typeface="Avenir Book" panose="02000503020000020003" pitchFamily="2" charset="0"/>
                  <a:cs typeface="Times New Roman"/>
                </a:rPr>
                <a:t>track restaurants</a:t>
              </a:r>
              <a:r>
                <a:rPr lang="en-US" dirty="0">
                  <a:latin typeface="Avenir Book" panose="02000503020000020003" pitchFamily="2" charset="0"/>
                  <a:cs typeface="Times New Roman"/>
                </a:rPr>
                <a:t> they have been to, </a:t>
              </a:r>
              <a:r>
                <a:rPr lang="en-US" dirty="0">
                  <a:solidFill>
                    <a:srgbClr val="FF1B1A"/>
                  </a:solidFill>
                  <a:latin typeface="Avenir Book" panose="02000503020000020003" pitchFamily="2" charset="0"/>
                  <a:cs typeface="Times New Roman"/>
                </a:rPr>
                <a:t>discover new restaurants</a:t>
              </a:r>
              <a:r>
                <a:rPr lang="en-US" dirty="0">
                  <a:latin typeface="Avenir Book" panose="02000503020000020003" pitchFamily="2" charset="0"/>
                  <a:cs typeface="Times New Roman"/>
                </a:rPr>
                <a:t>, and </a:t>
              </a:r>
              <a:r>
                <a:rPr lang="en-US" dirty="0">
                  <a:solidFill>
                    <a:srgbClr val="FF1B1A"/>
                  </a:solidFill>
                  <a:latin typeface="Avenir Book" panose="02000503020000020003" pitchFamily="2" charset="0"/>
                  <a:cs typeface="Times New Roman"/>
                </a:rPr>
                <a:t>write reviews </a:t>
              </a:r>
              <a:r>
                <a:rPr lang="en-US" dirty="0">
                  <a:latin typeface="Avenir Book" panose="02000503020000020003" pitchFamily="2" charset="0"/>
                  <a:cs typeface="Times New Roman"/>
                </a:rPr>
                <a:t>to share their culinary experiences. Additionally, features from OpenTable are integrated as well to enhance the overall user experience in terms of </a:t>
              </a:r>
              <a:r>
                <a:rPr lang="en-US" dirty="0">
                  <a:solidFill>
                    <a:srgbClr val="FF1B1A"/>
                  </a:solidFill>
                  <a:latin typeface="Avenir Book" panose="02000503020000020003" pitchFamily="2" charset="0"/>
                  <a:cs typeface="Times New Roman"/>
                </a:rPr>
                <a:t>booking restaurants</a:t>
              </a:r>
              <a:r>
                <a:rPr lang="en-US" dirty="0">
                  <a:latin typeface="Avenir Book" panose="02000503020000020003" pitchFamily="2" charset="0"/>
                  <a:cs typeface="Times New Roman"/>
                </a:rPr>
                <a:t>, which is less of a focus for Yelp. This seamless process ensures that users can effortlessly immerse themselves in the vibrant world of dining discovery, fostering a community-driven platform that celebrates the joy of culinary exploration.</a:t>
              </a:r>
              <a:endParaRPr lang="en-US" dirty="0">
                <a:latin typeface="Avenir Book" panose="02000503020000020003" pitchFamily="2" charset="0"/>
              </a:endParaRPr>
            </a:p>
          </p:txBody>
        </p:sp>
        <p:sp>
          <p:nvSpPr>
            <p:cNvPr id="31" name="Rectangle 30">
              <a:extLst>
                <a:ext uri="{FF2B5EF4-FFF2-40B4-BE49-F238E27FC236}">
                  <a16:creationId xmlns:a16="http://schemas.microsoft.com/office/drawing/2014/main" id="{331A1D9B-3154-FC4B-EA12-DAFF01E3938B}"/>
                </a:ext>
              </a:extLst>
            </p:cNvPr>
            <p:cNvSpPr/>
            <p:nvPr/>
          </p:nvSpPr>
          <p:spPr>
            <a:xfrm>
              <a:off x="1209789" y="1299283"/>
              <a:ext cx="2359304"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Business Process</a:t>
              </a:r>
            </a:p>
          </p:txBody>
        </p:sp>
      </p:grpSp>
    </p:spTree>
    <p:extLst>
      <p:ext uri="{BB962C8B-B14F-4D97-AF65-F5344CB8AC3E}">
        <p14:creationId xmlns:p14="http://schemas.microsoft.com/office/powerpoint/2010/main" val="275502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5"/>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5"/>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36248" y="313803"/>
              <a:ext cx="421975" cy="421975"/>
            </a:xfrm>
            <a:prstGeom prst="rect">
              <a:avLst/>
            </a:prstGeom>
          </p:spPr>
        </p:pic>
      </p:grpSp>
      <p:sp>
        <p:nvSpPr>
          <p:cNvPr id="4" name="Rounded Rectangle 3">
            <a:extLst>
              <a:ext uri="{FF2B5EF4-FFF2-40B4-BE49-F238E27FC236}">
                <a16:creationId xmlns:a16="http://schemas.microsoft.com/office/drawing/2014/main" id="{29B0965F-51D9-F7F6-1F0E-007415EDCACC}"/>
              </a:ext>
            </a:extLst>
          </p:cNvPr>
          <p:cNvSpPr/>
          <p:nvPr/>
        </p:nvSpPr>
        <p:spPr>
          <a:xfrm>
            <a:off x="2540000" y="6191740"/>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E2A0E1-1044-F716-FA82-4C9EA629239A}"/>
              </a:ext>
            </a:extLst>
          </p:cNvPr>
          <p:cNvSpPr txBox="1"/>
          <p:nvPr/>
        </p:nvSpPr>
        <p:spPr>
          <a:xfrm>
            <a:off x="2782612" y="6334904"/>
            <a:ext cx="3070776" cy="353943"/>
          </a:xfrm>
          <a:prstGeom prst="rect">
            <a:avLst/>
          </a:prstGeom>
          <a:solidFill>
            <a:srgbClr val="FF1B1A"/>
          </a:solidFill>
        </p:spPr>
        <p:txBody>
          <a:bodyPr wrap="square" rtlCol="0">
            <a:spAutoFit/>
          </a:bodyPr>
          <a:lstStyle/>
          <a:p>
            <a:pPr algn="ctr"/>
            <a:r>
              <a:rPr lang="en-US" sz="1700" b="1" dirty="0">
                <a:solidFill>
                  <a:schemeClr val="bg1"/>
                </a:solidFill>
                <a:latin typeface="Avenir Book" panose="02000503020000020003" pitchFamily="2" charset="0"/>
              </a:rPr>
              <a:t>Business Scenario Overview</a:t>
            </a:r>
          </a:p>
        </p:txBody>
      </p:sp>
      <p:sp>
        <p:nvSpPr>
          <p:cNvPr id="7" name="Rounded Rectangle 6">
            <a:extLst>
              <a:ext uri="{FF2B5EF4-FFF2-40B4-BE49-F238E27FC236}">
                <a16:creationId xmlns:a16="http://schemas.microsoft.com/office/drawing/2014/main" id="{5953CE3E-4361-6965-2EFA-5380AAC95DBC}"/>
              </a:ext>
            </a:extLst>
          </p:cNvPr>
          <p:cNvSpPr/>
          <p:nvPr/>
        </p:nvSpPr>
        <p:spPr>
          <a:xfrm>
            <a:off x="6361288" y="6396918"/>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4D006D3-1C11-938E-1836-A3E4377CCCC6}"/>
              </a:ext>
            </a:extLst>
          </p:cNvPr>
          <p:cNvSpPr txBox="1"/>
          <p:nvPr/>
        </p:nvSpPr>
        <p:spPr>
          <a:xfrm>
            <a:off x="6603900" y="6454008"/>
            <a:ext cx="3070776" cy="353943"/>
          </a:xfrm>
          <a:prstGeom prst="rect">
            <a:avLst/>
          </a:prstGeom>
          <a:noFill/>
        </p:spPr>
        <p:txBody>
          <a:bodyPr wrap="square" rtlCol="0">
            <a:spAutoFit/>
          </a:bodyPr>
          <a:lstStyle/>
          <a:p>
            <a:pPr algn="ctr"/>
            <a:r>
              <a:rPr lang="en-US" sz="1700" b="1" dirty="0">
                <a:solidFill>
                  <a:srgbClr val="FF1B1A"/>
                </a:solidFill>
                <a:latin typeface="Avenir Book" panose="02000503020000020003" pitchFamily="2" charset="0"/>
              </a:rPr>
              <a:t>Project Scope</a:t>
            </a:r>
          </a:p>
        </p:txBody>
      </p:sp>
      <p:grpSp>
        <p:nvGrpSpPr>
          <p:cNvPr id="9" name="Group 8">
            <a:extLst>
              <a:ext uri="{FF2B5EF4-FFF2-40B4-BE49-F238E27FC236}">
                <a16:creationId xmlns:a16="http://schemas.microsoft.com/office/drawing/2014/main" id="{A65DD7CC-FB5B-E23C-82A9-BC7864FF0B99}"/>
              </a:ext>
            </a:extLst>
          </p:cNvPr>
          <p:cNvGrpSpPr/>
          <p:nvPr/>
        </p:nvGrpSpPr>
        <p:grpSpPr>
          <a:xfrm>
            <a:off x="1043984" y="2055308"/>
            <a:ext cx="10104032" cy="2757072"/>
            <a:chOff x="945714" y="1299283"/>
            <a:chExt cx="10104032" cy="2757072"/>
          </a:xfrm>
        </p:grpSpPr>
        <p:sp>
          <p:nvSpPr>
            <p:cNvPr id="26" name="TextBox 25">
              <a:extLst>
                <a:ext uri="{FF2B5EF4-FFF2-40B4-BE49-F238E27FC236}">
                  <a16:creationId xmlns:a16="http://schemas.microsoft.com/office/drawing/2014/main" id="{0C7E1D3D-32F3-4ACE-D66A-308842CB4D97}"/>
                </a:ext>
              </a:extLst>
            </p:cNvPr>
            <p:cNvSpPr txBox="1"/>
            <p:nvPr/>
          </p:nvSpPr>
          <p:spPr>
            <a:xfrm>
              <a:off x="945714" y="1471032"/>
              <a:ext cx="10104032" cy="2585323"/>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i="1" dirty="0">
                  <a:latin typeface="Avenir Book" panose="02000503020000020003" pitchFamily="2" charset="0"/>
                  <a:cs typeface="Times New Roman"/>
                </a:rPr>
                <a:t> </a:t>
              </a:r>
            </a:p>
            <a:p>
              <a:pPr algn="just"/>
              <a:r>
                <a:rPr lang="en-US" b="1" i="1" dirty="0">
                  <a:latin typeface="Avenir Book" panose="02000503020000020003" pitchFamily="2" charset="0"/>
                  <a:cs typeface="Times New Roman"/>
                </a:rPr>
                <a:t>	</a:t>
              </a:r>
              <a:r>
                <a:rPr lang="en-US" dirty="0">
                  <a:latin typeface="Avenir Book" panose="02000503020000020003" pitchFamily="2" charset="0"/>
                  <a:cs typeface="Times New Roman"/>
                </a:rPr>
                <a:t>The platform contains a </a:t>
              </a:r>
              <a:r>
                <a:rPr lang="en-US" dirty="0">
                  <a:solidFill>
                    <a:srgbClr val="FF1B1A"/>
                  </a:solidFill>
                  <a:latin typeface="Avenir Book" panose="02000503020000020003" pitchFamily="2" charset="0"/>
                  <a:cs typeface="Times New Roman"/>
                </a:rPr>
                <a:t>comprehensive database of restaurants</a:t>
              </a:r>
              <a:r>
                <a:rPr lang="en-US" dirty="0">
                  <a:latin typeface="Avenir Book" panose="02000503020000020003" pitchFamily="2" charset="0"/>
                  <a:cs typeface="Times New Roman"/>
                </a:rPr>
                <a:t> within a certain area, providing information on location, cuisine types, ratings, etc. as well as offering the possibility to </a:t>
              </a:r>
              <a:r>
                <a:rPr lang="en-US" dirty="0">
                  <a:solidFill>
                    <a:srgbClr val="FF1B1A"/>
                  </a:solidFill>
                  <a:latin typeface="Avenir Book" panose="02000503020000020003" pitchFamily="2" charset="0"/>
                  <a:cs typeface="Times New Roman"/>
                </a:rPr>
                <a:t>book a reservation directly on the platform</a:t>
              </a:r>
              <a:r>
                <a:rPr lang="en-US" dirty="0">
                  <a:latin typeface="Avenir Book" panose="02000503020000020003" pitchFamily="2" charset="0"/>
                  <a:cs typeface="Times New Roman"/>
                </a:rPr>
                <a:t>. As for users, they can </a:t>
              </a:r>
              <a:r>
                <a:rPr lang="en-US" dirty="0">
                  <a:solidFill>
                    <a:srgbClr val="FF1B1A"/>
                  </a:solidFill>
                  <a:latin typeface="Avenir Book" panose="02000503020000020003" pitchFamily="2" charset="0"/>
                  <a:cs typeface="Times New Roman"/>
                </a:rPr>
                <a:t>easily create an account </a:t>
              </a:r>
              <a:r>
                <a:rPr lang="en-US" dirty="0">
                  <a:latin typeface="Avenir Book" panose="02000503020000020003" pitchFamily="2" charset="0"/>
                  <a:cs typeface="Times New Roman"/>
                </a:rPr>
                <a:t>to track their reservations and reviews, making Dine &amp; Discover the ultimate all-in-one database for foodies. Overall, the business aims to </a:t>
              </a:r>
              <a:r>
                <a:rPr lang="en-US" dirty="0">
                  <a:solidFill>
                    <a:srgbClr val="FF1B1A"/>
                  </a:solidFill>
                  <a:latin typeface="Avenir Book" panose="02000503020000020003" pitchFamily="2" charset="0"/>
                  <a:cs typeface="Times New Roman"/>
                </a:rPr>
                <a:t>help and support local restaurants </a:t>
              </a:r>
              <a:r>
                <a:rPr lang="en-US" dirty="0">
                  <a:latin typeface="Avenir Book" panose="02000503020000020003" pitchFamily="2" charset="0"/>
                  <a:cs typeface="Times New Roman"/>
                </a:rPr>
                <a:t>by increasing their visibility on this review platform and creating a sense of </a:t>
              </a:r>
              <a:r>
                <a:rPr lang="en-US" dirty="0">
                  <a:solidFill>
                    <a:srgbClr val="FF1B1A"/>
                  </a:solidFill>
                  <a:latin typeface="Avenir Book" panose="02000503020000020003" pitchFamily="2" charset="0"/>
                  <a:cs typeface="Times New Roman"/>
                </a:rPr>
                <a:t>community</a:t>
              </a:r>
              <a:r>
                <a:rPr lang="en-US" dirty="0">
                  <a:latin typeface="Avenir Book" panose="02000503020000020003" pitchFamily="2" charset="0"/>
                  <a:cs typeface="Times New Roman"/>
                </a:rPr>
                <a:t> between the restaurants including owners, managers, etc. and general users seeking new dining recommendations, the two primary users of the platforms.</a:t>
              </a:r>
              <a:endParaRPr lang="en-US" dirty="0">
                <a:latin typeface="Avenir Book" panose="02000503020000020003" pitchFamily="2" charset="0"/>
              </a:endParaRPr>
            </a:p>
          </p:txBody>
        </p:sp>
        <p:sp>
          <p:nvSpPr>
            <p:cNvPr id="5" name="Rectangle 4">
              <a:extLst>
                <a:ext uri="{FF2B5EF4-FFF2-40B4-BE49-F238E27FC236}">
                  <a16:creationId xmlns:a16="http://schemas.microsoft.com/office/drawing/2014/main" id="{817D152E-40E1-B715-3FEB-61EB43B48E7E}"/>
                </a:ext>
              </a:extLst>
            </p:cNvPr>
            <p:cNvSpPr/>
            <p:nvPr/>
          </p:nvSpPr>
          <p:spPr>
            <a:xfrm>
              <a:off x="1209788" y="1299283"/>
              <a:ext cx="303845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Features &amp; Functionalities</a:t>
              </a:r>
            </a:p>
          </p:txBody>
        </p:sp>
      </p:grpSp>
    </p:spTree>
    <p:extLst>
      <p:ext uri="{BB962C8B-B14F-4D97-AF65-F5344CB8AC3E}">
        <p14:creationId xmlns:p14="http://schemas.microsoft.com/office/powerpoint/2010/main" val="379717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9" name="Rounded Rectangle 8">
            <a:extLst>
              <a:ext uri="{FF2B5EF4-FFF2-40B4-BE49-F238E27FC236}">
                <a16:creationId xmlns:a16="http://schemas.microsoft.com/office/drawing/2014/main" id="{AFAAE9C7-C472-FD21-FCD9-5EE5D1B7C7B1}"/>
              </a:ext>
            </a:extLst>
          </p:cNvPr>
          <p:cNvSpPr/>
          <p:nvPr/>
        </p:nvSpPr>
        <p:spPr>
          <a:xfrm>
            <a:off x="2545644" y="6404681"/>
            <a:ext cx="3556000" cy="914400"/>
          </a:xfrm>
          <a:prstGeom prst="roundRect">
            <a:avLst/>
          </a:prstGeom>
          <a:no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2F13E88-4ED0-7C6A-DE46-507F314CA263}"/>
              </a:ext>
            </a:extLst>
          </p:cNvPr>
          <p:cNvSpPr txBox="1"/>
          <p:nvPr/>
        </p:nvSpPr>
        <p:spPr>
          <a:xfrm>
            <a:off x="2788256" y="6454008"/>
            <a:ext cx="3070776" cy="353943"/>
          </a:xfrm>
          <a:prstGeom prst="rect">
            <a:avLst/>
          </a:prstGeom>
          <a:noFill/>
        </p:spPr>
        <p:txBody>
          <a:bodyPr wrap="square" rtlCol="0">
            <a:spAutoFit/>
          </a:bodyPr>
          <a:lstStyle/>
          <a:p>
            <a:pPr algn="ctr"/>
            <a:r>
              <a:rPr lang="en-US" sz="1700" b="1" dirty="0">
                <a:solidFill>
                  <a:srgbClr val="FF1B1A"/>
                </a:solidFill>
                <a:latin typeface="Avenir Book" panose="02000503020000020003" pitchFamily="2" charset="0"/>
              </a:rPr>
              <a:t>Business Scenario Overview</a:t>
            </a:r>
          </a:p>
        </p:txBody>
      </p:sp>
      <p:sp>
        <p:nvSpPr>
          <p:cNvPr id="27" name="Rounded Rectangle 26">
            <a:extLst>
              <a:ext uri="{FF2B5EF4-FFF2-40B4-BE49-F238E27FC236}">
                <a16:creationId xmlns:a16="http://schemas.microsoft.com/office/drawing/2014/main" id="{932174CD-FA9E-E307-E98A-7AF020925C2B}"/>
              </a:ext>
            </a:extLst>
          </p:cNvPr>
          <p:cNvSpPr/>
          <p:nvPr/>
        </p:nvSpPr>
        <p:spPr>
          <a:xfrm>
            <a:off x="6359027" y="6191563"/>
            <a:ext cx="3556000" cy="914400"/>
          </a:xfrm>
          <a:prstGeom prst="roundRect">
            <a:avLst/>
          </a:prstGeom>
          <a:solidFill>
            <a:srgbClr val="FF1B1A"/>
          </a:solidFill>
          <a:ln w="7620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27">
            <a:extLst>
              <a:ext uri="{FF2B5EF4-FFF2-40B4-BE49-F238E27FC236}">
                <a16:creationId xmlns:a16="http://schemas.microsoft.com/office/drawing/2014/main" id="{73B4B41F-9CB1-13A1-5813-4808B2588908}"/>
              </a:ext>
            </a:extLst>
          </p:cNvPr>
          <p:cNvSpPr txBox="1"/>
          <p:nvPr/>
        </p:nvSpPr>
        <p:spPr>
          <a:xfrm>
            <a:off x="6601639" y="6330279"/>
            <a:ext cx="3070776" cy="353943"/>
          </a:xfrm>
          <a:prstGeom prst="rect">
            <a:avLst/>
          </a:prstGeom>
          <a:solidFill>
            <a:srgbClr val="FF1B1A"/>
          </a:solidFill>
        </p:spPr>
        <p:txBody>
          <a:bodyPr wrap="square" rtlCol="0">
            <a:spAutoFit/>
          </a:bodyPr>
          <a:lstStyle/>
          <a:p>
            <a:pPr algn="ctr"/>
            <a:r>
              <a:rPr lang="en-US" sz="1700" b="1" dirty="0">
                <a:solidFill>
                  <a:schemeClr val="bg1"/>
                </a:solidFill>
                <a:latin typeface="Avenir Book" panose="02000503020000020003" pitchFamily="2" charset="0"/>
              </a:rPr>
              <a:t>Project Scope</a:t>
            </a:r>
          </a:p>
        </p:txBody>
      </p:sp>
      <p:grpSp>
        <p:nvGrpSpPr>
          <p:cNvPr id="5" name="Group 4">
            <a:extLst>
              <a:ext uri="{FF2B5EF4-FFF2-40B4-BE49-F238E27FC236}">
                <a16:creationId xmlns:a16="http://schemas.microsoft.com/office/drawing/2014/main" id="{A7BDC2E3-87A9-E548-B2AA-D9EE696604EB}"/>
              </a:ext>
            </a:extLst>
          </p:cNvPr>
          <p:cNvGrpSpPr/>
          <p:nvPr/>
        </p:nvGrpSpPr>
        <p:grpSpPr>
          <a:xfrm>
            <a:off x="1043984" y="2262178"/>
            <a:ext cx="10104032" cy="2328802"/>
            <a:chOff x="945714" y="1299283"/>
            <a:chExt cx="10104032" cy="2203074"/>
          </a:xfrm>
        </p:grpSpPr>
        <p:sp>
          <p:nvSpPr>
            <p:cNvPr id="6" name="TextBox 5">
              <a:extLst>
                <a:ext uri="{FF2B5EF4-FFF2-40B4-BE49-F238E27FC236}">
                  <a16:creationId xmlns:a16="http://schemas.microsoft.com/office/drawing/2014/main" id="{5A12F13A-BC79-5D75-8260-4D288E5CD8B7}"/>
                </a:ext>
              </a:extLst>
            </p:cNvPr>
            <p:cNvSpPr txBox="1"/>
            <p:nvPr/>
          </p:nvSpPr>
          <p:spPr>
            <a:xfrm>
              <a:off x="945714" y="1471032"/>
              <a:ext cx="10104032" cy="2031325"/>
            </a:xfrm>
            <a:prstGeom prst="rect">
              <a:avLst/>
            </a:prstGeom>
            <a:noFill/>
            <a:ln w="76200">
              <a:solidFill>
                <a:srgbClr val="FF1B1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Avenir Book" panose="02000503020000020003" pitchFamily="2" charset="0"/>
                  <a:cs typeface="Times New Roman"/>
                </a:rPr>
                <a:t> </a:t>
              </a:r>
            </a:p>
            <a:p>
              <a:pPr marL="285750" indent="-285750" algn="just">
                <a:buFont typeface="Arial" panose="020B0604020202020204" pitchFamily="34" charset="0"/>
                <a:buChar char="•"/>
              </a:pPr>
              <a:r>
                <a:rPr lang="en-US" dirty="0">
                  <a:latin typeface="Avenir Book" panose="02000503020000020003" pitchFamily="2" charset="0"/>
                  <a:cs typeface="Times New Roman"/>
                </a:rPr>
                <a:t>Only users who have accounts may leave reviews.</a:t>
              </a:r>
            </a:p>
            <a:p>
              <a:pPr marL="285750" indent="-285750" algn="just">
                <a:buFont typeface="Arial" panose="020B0604020202020204" pitchFamily="34" charset="0"/>
                <a:buChar char="•"/>
              </a:pPr>
              <a:r>
                <a:rPr lang="en-US" dirty="0">
                  <a:latin typeface="Avenir Book" panose="02000503020000020003" pitchFamily="2" charset="0"/>
                  <a:cs typeface="Times New Roman"/>
                </a:rPr>
                <a:t>All reviews must comply with community guidelines as well as only contain appropriate language. </a:t>
              </a:r>
            </a:p>
            <a:p>
              <a:pPr marL="285750" indent="-285750" algn="just">
                <a:buFont typeface="Arial" panose="020B0604020202020204" pitchFamily="34" charset="0"/>
                <a:buChar char="•"/>
              </a:pPr>
              <a:r>
                <a:rPr lang="en-US" dirty="0">
                  <a:latin typeface="Avenir Book" panose="02000503020000020003" pitchFamily="2" charset="0"/>
                  <a:cs typeface="Times New Roman"/>
                </a:rPr>
                <a:t>Restaurants must meet certain criteria to be listed on the platform including maintaining health and hygiene standards and practices, cultural authenticity, etc. </a:t>
              </a:r>
            </a:p>
            <a:p>
              <a:pPr marL="285750" indent="-285750" algn="just">
                <a:buFont typeface="Arial" panose="020B0604020202020204" pitchFamily="34" charset="0"/>
                <a:buChar char="•"/>
              </a:pPr>
              <a:r>
                <a:rPr lang="en-US" dirty="0">
                  <a:latin typeface="Avenir Book" panose="02000503020000020003" pitchFamily="2" charset="0"/>
                  <a:cs typeface="Times New Roman"/>
                </a:rPr>
                <a:t>Restaurants are allowed to remain on the platform, even if they receive no reviews.</a:t>
              </a:r>
              <a:endParaRPr lang="en-US" dirty="0">
                <a:latin typeface="Avenir Book" panose="02000503020000020003" pitchFamily="2" charset="0"/>
              </a:endParaRPr>
            </a:p>
          </p:txBody>
        </p:sp>
        <p:sp>
          <p:nvSpPr>
            <p:cNvPr id="7" name="Rectangle 6">
              <a:extLst>
                <a:ext uri="{FF2B5EF4-FFF2-40B4-BE49-F238E27FC236}">
                  <a16:creationId xmlns:a16="http://schemas.microsoft.com/office/drawing/2014/main" id="{BD3481E4-1D73-3993-75B7-632364550503}"/>
                </a:ext>
              </a:extLst>
            </p:cNvPr>
            <p:cNvSpPr/>
            <p:nvPr/>
          </p:nvSpPr>
          <p:spPr>
            <a:xfrm>
              <a:off x="1209788" y="1299283"/>
              <a:ext cx="3038455" cy="338554"/>
            </a:xfrm>
            <a:prstGeom prst="rect">
              <a:avLst/>
            </a:prstGeom>
            <a:solidFill>
              <a:srgbClr val="FF1B1A"/>
            </a:solidFill>
            <a:ln w="57150">
              <a:solidFill>
                <a:srgbClr val="FF1B1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venir Book" panose="02000503020000020003" pitchFamily="2" charset="0"/>
                </a:rPr>
                <a:t>Business Rules</a:t>
              </a:r>
            </a:p>
          </p:txBody>
        </p:sp>
      </p:grpSp>
    </p:spTree>
    <p:extLst>
      <p:ext uri="{BB962C8B-B14F-4D97-AF65-F5344CB8AC3E}">
        <p14:creationId xmlns:p14="http://schemas.microsoft.com/office/powerpoint/2010/main" val="327798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Yoko Luna Restaurant - Montréal, QC | OpenTable">
            <a:extLst>
              <a:ext uri="{FF2B5EF4-FFF2-40B4-BE49-F238E27FC236}">
                <a16:creationId xmlns:a16="http://schemas.microsoft.com/office/drawing/2014/main" id="{139CC79B-E7CD-F048-BB82-AC2C32CD44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808" b="21808"/>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28C533-65B1-64C8-5B6F-9ED9967FCD17}"/>
              </a:ext>
            </a:extLst>
          </p:cNvPr>
          <p:cNvSpPr>
            <a:spLocks noGrp="1" noRot="1" noMove="1" noResize="1" noEditPoints="1" noAdjustHandles="1" noChangeArrowheads="1" noChangeShapeType="1"/>
          </p:cNvSpPr>
          <p:nvPr/>
        </p:nvSpPr>
        <p:spPr>
          <a:xfrm>
            <a:off x="0" y="0"/>
            <a:ext cx="12191999" cy="6857999"/>
          </a:xfrm>
          <a:prstGeom prst="rect">
            <a:avLst/>
          </a:prstGeom>
          <a:solidFill>
            <a:srgbClr val="000000">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D900867-B0FA-92D1-48FB-1862F7CEB5F0}"/>
              </a:ext>
            </a:extLst>
          </p:cNvPr>
          <p:cNvGrpSpPr/>
          <p:nvPr/>
        </p:nvGrpSpPr>
        <p:grpSpPr>
          <a:xfrm>
            <a:off x="280781" y="245752"/>
            <a:ext cx="664933" cy="493133"/>
            <a:chOff x="280781" y="246670"/>
            <a:chExt cx="814241" cy="572001"/>
          </a:xfrm>
        </p:grpSpPr>
        <p:sp>
          <p:nvSpPr>
            <p:cNvPr id="5" name="Oval 4">
              <a:extLst>
                <a:ext uri="{FF2B5EF4-FFF2-40B4-BE49-F238E27FC236}">
                  <a16:creationId xmlns:a16="http://schemas.microsoft.com/office/drawing/2014/main" id="{7D43CCC0-480E-BA2C-0278-7B0A685F417E}"/>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6" name="Group 5">
              <a:extLst>
                <a:ext uri="{FF2B5EF4-FFF2-40B4-BE49-F238E27FC236}">
                  <a16:creationId xmlns:a16="http://schemas.microsoft.com/office/drawing/2014/main" id="{54FB3216-7DC1-490A-208D-5291E7AF30FD}"/>
                </a:ext>
              </a:extLst>
            </p:cNvPr>
            <p:cNvGrpSpPr/>
            <p:nvPr/>
          </p:nvGrpSpPr>
          <p:grpSpPr>
            <a:xfrm>
              <a:off x="530965" y="246670"/>
              <a:ext cx="564057" cy="572001"/>
              <a:chOff x="530965" y="246670"/>
              <a:chExt cx="564057" cy="572001"/>
            </a:xfrm>
          </p:grpSpPr>
          <p:sp>
            <p:nvSpPr>
              <p:cNvPr id="7" name="Oval 6">
                <a:extLst>
                  <a:ext uri="{FF2B5EF4-FFF2-40B4-BE49-F238E27FC236}">
                    <a16:creationId xmlns:a16="http://schemas.microsoft.com/office/drawing/2014/main" id="{9E331735-4E3F-A6DC-54BC-FEC0955175A5}"/>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8" name="Graphic 7" descr="Fork and knife with solid fill">
                <a:extLst>
                  <a:ext uri="{FF2B5EF4-FFF2-40B4-BE49-F238E27FC236}">
                    <a16:creationId xmlns:a16="http://schemas.microsoft.com/office/drawing/2014/main" id="{DAAB245B-DE71-688E-53FC-E6FD9BDB0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701" y="338378"/>
                <a:ext cx="388584" cy="388584"/>
              </a:xfrm>
              <a:prstGeom prst="rect">
                <a:avLst/>
              </a:prstGeom>
            </p:spPr>
          </p:pic>
        </p:grpSp>
      </p:grpSp>
      <p:sp>
        <p:nvSpPr>
          <p:cNvPr id="9" name="TextBox 8">
            <a:extLst>
              <a:ext uri="{FF2B5EF4-FFF2-40B4-BE49-F238E27FC236}">
                <a16:creationId xmlns:a16="http://schemas.microsoft.com/office/drawing/2014/main" id="{B0797660-E859-0AB2-2895-AA14C0CF45A0}"/>
              </a:ext>
            </a:extLst>
          </p:cNvPr>
          <p:cNvSpPr txBox="1"/>
          <p:nvPr/>
        </p:nvSpPr>
        <p:spPr>
          <a:xfrm>
            <a:off x="1103260" y="292263"/>
            <a:ext cx="5128206" cy="400110"/>
          </a:xfrm>
          <a:prstGeom prst="rect">
            <a:avLst/>
          </a:prstGeom>
          <a:noFill/>
        </p:spPr>
        <p:txBody>
          <a:bodyPr wrap="square" rtlCol="0">
            <a:spAutoFit/>
          </a:bodyPr>
          <a:lstStyle/>
          <a:p>
            <a:r>
              <a:rPr lang="en-US" sz="2000" b="1">
                <a:solidFill>
                  <a:schemeClr val="bg1"/>
                </a:solidFill>
                <a:latin typeface="Avenir Book" panose="02000503020000020003" pitchFamily="2" charset="0"/>
              </a:rPr>
              <a:t>dine &amp; discover</a:t>
            </a:r>
          </a:p>
        </p:txBody>
      </p:sp>
      <p:grpSp>
        <p:nvGrpSpPr>
          <p:cNvPr id="13" name="Group 12">
            <a:extLst>
              <a:ext uri="{FF2B5EF4-FFF2-40B4-BE49-F238E27FC236}">
                <a16:creationId xmlns:a16="http://schemas.microsoft.com/office/drawing/2014/main" id="{FD15F67E-3698-BD24-0873-4B1199EFC36D}"/>
              </a:ext>
            </a:extLst>
          </p:cNvPr>
          <p:cNvGrpSpPr/>
          <p:nvPr/>
        </p:nvGrpSpPr>
        <p:grpSpPr>
          <a:xfrm>
            <a:off x="2578023" y="2979934"/>
            <a:ext cx="7306886" cy="898130"/>
            <a:chOff x="2705794" y="2979935"/>
            <a:chExt cx="7306886" cy="898130"/>
          </a:xfrm>
        </p:grpSpPr>
        <p:sp>
          <p:nvSpPr>
            <p:cNvPr id="11" name="Oval 10">
              <a:extLst>
                <a:ext uri="{FF2B5EF4-FFF2-40B4-BE49-F238E27FC236}">
                  <a16:creationId xmlns:a16="http://schemas.microsoft.com/office/drawing/2014/main" id="{E0A181B6-A973-FD30-59E1-A1F50ECE75CF}"/>
                </a:ext>
              </a:extLst>
            </p:cNvPr>
            <p:cNvSpPr>
              <a:spLocks noChangeAspect="1"/>
            </p:cNvSpPr>
            <p:nvPr/>
          </p:nvSpPr>
          <p:spPr>
            <a:xfrm>
              <a:off x="2705794" y="2979935"/>
              <a:ext cx="898130" cy="898130"/>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venir Book" panose="02000503020000020003" pitchFamily="2" charset="0"/>
                </a:rPr>
                <a:t>1.1</a:t>
              </a:r>
            </a:p>
          </p:txBody>
        </p:sp>
        <p:sp>
          <p:nvSpPr>
            <p:cNvPr id="12" name="TextBox 11">
              <a:extLst>
                <a:ext uri="{FF2B5EF4-FFF2-40B4-BE49-F238E27FC236}">
                  <a16:creationId xmlns:a16="http://schemas.microsoft.com/office/drawing/2014/main" id="{F83E9B23-4531-0D72-34E6-D70204E99982}"/>
                </a:ext>
              </a:extLst>
            </p:cNvPr>
            <p:cNvSpPr txBox="1"/>
            <p:nvPr/>
          </p:nvSpPr>
          <p:spPr>
            <a:xfrm>
              <a:off x="3779520" y="3105833"/>
              <a:ext cx="6233160" cy="646331"/>
            </a:xfrm>
            <a:prstGeom prst="rect">
              <a:avLst/>
            </a:prstGeom>
            <a:noFill/>
          </p:spPr>
          <p:txBody>
            <a:bodyPr wrap="square" rtlCol="0">
              <a:spAutoFit/>
            </a:bodyPr>
            <a:lstStyle/>
            <a:p>
              <a:r>
                <a:rPr lang="en-US" sz="3600" b="1" dirty="0">
                  <a:solidFill>
                    <a:schemeClr val="bg1"/>
                  </a:solidFill>
                  <a:latin typeface="Avenir Book" panose="02000503020000020003" pitchFamily="2" charset="0"/>
                </a:rPr>
                <a:t>User Interface Inspiration</a:t>
              </a:r>
            </a:p>
          </p:txBody>
        </p:sp>
      </p:grpSp>
      <p:cxnSp>
        <p:nvCxnSpPr>
          <p:cNvPr id="16" name="Straight Connector 15">
            <a:extLst>
              <a:ext uri="{FF2B5EF4-FFF2-40B4-BE49-F238E27FC236}">
                <a16:creationId xmlns:a16="http://schemas.microsoft.com/office/drawing/2014/main" id="{A7730984-EFB7-85C2-7201-AF18BB89DD78}"/>
              </a:ext>
            </a:extLst>
          </p:cNvPr>
          <p:cNvCxnSpPr>
            <a:cxnSpLocks/>
          </p:cNvCxnSpPr>
          <p:nvPr/>
        </p:nvCxnSpPr>
        <p:spPr>
          <a:xfrm>
            <a:off x="296313" y="877329"/>
            <a:ext cx="0" cy="5647036"/>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7E2D6BC-643E-4719-0567-CB434452DAB0}"/>
              </a:ext>
            </a:extLst>
          </p:cNvPr>
          <p:cNvCxnSpPr>
            <a:cxnSpLocks/>
          </p:cNvCxnSpPr>
          <p:nvPr/>
        </p:nvCxnSpPr>
        <p:spPr>
          <a:xfrm>
            <a:off x="11911218" y="292263"/>
            <a:ext cx="0" cy="6236513"/>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DAC76A9A-9E9B-3B82-D296-4B3DF28E190F}"/>
              </a:ext>
            </a:extLst>
          </p:cNvPr>
          <p:cNvCxnSpPr>
            <a:cxnSpLocks/>
          </p:cNvCxnSpPr>
          <p:nvPr/>
        </p:nvCxnSpPr>
        <p:spPr>
          <a:xfrm flipH="1">
            <a:off x="3917091" y="292263"/>
            <a:ext cx="7994127"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6992DBC-0096-5379-1442-2BCDED211DC5}"/>
              </a:ext>
            </a:extLst>
          </p:cNvPr>
          <p:cNvCxnSpPr>
            <a:cxnSpLocks/>
          </p:cNvCxnSpPr>
          <p:nvPr/>
        </p:nvCxnSpPr>
        <p:spPr>
          <a:xfrm flipH="1" flipV="1">
            <a:off x="296313" y="6524365"/>
            <a:ext cx="11614905" cy="0"/>
          </a:xfrm>
          <a:prstGeom prst="line">
            <a:avLst/>
          </a:prstGeom>
          <a:ln>
            <a:solidFill>
              <a:srgbClr val="FF1B1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684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pic>
        <p:nvPicPr>
          <p:cNvPr id="1026" name="Picture 2">
            <a:extLst>
              <a:ext uri="{FF2B5EF4-FFF2-40B4-BE49-F238E27FC236}">
                <a16:creationId xmlns:a16="http://schemas.microsoft.com/office/drawing/2014/main" id="{FA0CA40D-8E31-F1DB-1EF2-39B783D7B6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0840" y="1483664"/>
            <a:ext cx="7390319" cy="50512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A8378B-7D0B-10F6-D314-52C54131D9DF}"/>
              </a:ext>
            </a:extLst>
          </p:cNvPr>
          <p:cNvSpPr txBox="1"/>
          <p:nvPr/>
        </p:nvSpPr>
        <p:spPr>
          <a:xfrm>
            <a:off x="343697" y="107553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Sample User Profile</a:t>
            </a:r>
          </a:p>
        </p:txBody>
      </p:sp>
    </p:spTree>
    <p:extLst>
      <p:ext uri="{BB962C8B-B14F-4D97-AF65-F5344CB8AC3E}">
        <p14:creationId xmlns:p14="http://schemas.microsoft.com/office/powerpoint/2010/main" val="2062690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CF0C57-66CC-FF1F-14E4-99913F27CCE1}"/>
              </a:ext>
            </a:extLst>
          </p:cNvPr>
          <p:cNvGrpSpPr/>
          <p:nvPr/>
        </p:nvGrpSpPr>
        <p:grpSpPr>
          <a:xfrm>
            <a:off x="280781" y="237846"/>
            <a:ext cx="11630437" cy="508944"/>
            <a:chOff x="280782" y="270318"/>
            <a:chExt cx="11630437" cy="508944"/>
          </a:xfrm>
        </p:grpSpPr>
        <p:grpSp>
          <p:nvGrpSpPr>
            <p:cNvPr id="3" name="Group 2">
              <a:extLst>
                <a:ext uri="{FF2B5EF4-FFF2-40B4-BE49-F238E27FC236}">
                  <a16:creationId xmlns:a16="http://schemas.microsoft.com/office/drawing/2014/main" id="{933960E8-0924-07CE-8F27-D8D71BB1E8D4}"/>
                </a:ext>
              </a:extLst>
            </p:cNvPr>
            <p:cNvGrpSpPr/>
            <p:nvPr/>
          </p:nvGrpSpPr>
          <p:grpSpPr>
            <a:xfrm>
              <a:off x="280782" y="278224"/>
              <a:ext cx="664933" cy="493133"/>
              <a:chOff x="280781" y="246670"/>
              <a:chExt cx="814241" cy="572001"/>
            </a:xfrm>
          </p:grpSpPr>
          <p:sp>
            <p:nvSpPr>
              <p:cNvPr id="22" name="Oval 21">
                <a:extLst>
                  <a:ext uri="{FF2B5EF4-FFF2-40B4-BE49-F238E27FC236}">
                    <a16:creationId xmlns:a16="http://schemas.microsoft.com/office/drawing/2014/main" id="{24B89865-6268-14CC-C5FC-373B0CC31F86}"/>
                  </a:ext>
                </a:extLst>
              </p:cNvPr>
              <p:cNvSpPr>
                <a:spLocks noChangeAspect="1"/>
              </p:cNvSpPr>
              <p:nvPr/>
            </p:nvSpPr>
            <p:spPr>
              <a:xfrm>
                <a:off x="280781" y="457200"/>
                <a:ext cx="154088" cy="156258"/>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nvGrpSpPr>
              <p:cNvPr id="23" name="Group 22">
                <a:extLst>
                  <a:ext uri="{FF2B5EF4-FFF2-40B4-BE49-F238E27FC236}">
                    <a16:creationId xmlns:a16="http://schemas.microsoft.com/office/drawing/2014/main" id="{32744AE6-8D4A-EE08-4415-09AF0CAA4F82}"/>
                  </a:ext>
                </a:extLst>
              </p:cNvPr>
              <p:cNvGrpSpPr/>
              <p:nvPr/>
            </p:nvGrpSpPr>
            <p:grpSpPr>
              <a:xfrm>
                <a:off x="530965" y="246670"/>
                <a:ext cx="564057" cy="572001"/>
                <a:chOff x="530965" y="246670"/>
                <a:chExt cx="564057" cy="572001"/>
              </a:xfrm>
            </p:grpSpPr>
            <p:sp>
              <p:nvSpPr>
                <p:cNvPr id="24" name="Oval 23">
                  <a:extLst>
                    <a:ext uri="{FF2B5EF4-FFF2-40B4-BE49-F238E27FC236}">
                      <a16:creationId xmlns:a16="http://schemas.microsoft.com/office/drawing/2014/main" id="{F740D3A4-A352-E6D1-92D3-AAD713720DDF}"/>
                    </a:ext>
                  </a:extLst>
                </p:cNvPr>
                <p:cNvSpPr>
                  <a:spLocks noChangeAspect="1"/>
                </p:cNvSpPr>
                <p:nvPr/>
              </p:nvSpPr>
              <p:spPr>
                <a:xfrm>
                  <a:off x="530965" y="246670"/>
                  <a:ext cx="564057" cy="572001"/>
                </a:xfrm>
                <a:prstGeom prst="ellipse">
                  <a:avLst/>
                </a:prstGeom>
                <a:solidFill>
                  <a:srgbClr val="FF1B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25" name="Graphic 24" descr="Fork and knife with solid fill">
                  <a:extLst>
                    <a:ext uri="{FF2B5EF4-FFF2-40B4-BE49-F238E27FC236}">
                      <a16:creationId xmlns:a16="http://schemas.microsoft.com/office/drawing/2014/main" id="{7E0C9275-D2BC-64E6-3528-FF19D051B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701" y="338378"/>
                  <a:ext cx="388584" cy="388584"/>
                </a:xfrm>
                <a:prstGeom prst="rect">
                  <a:avLst/>
                </a:prstGeom>
              </p:spPr>
            </p:pic>
          </p:grpSp>
        </p:grpSp>
        <p:sp>
          <p:nvSpPr>
            <p:cNvPr id="10" name="TextBox 9">
              <a:extLst>
                <a:ext uri="{FF2B5EF4-FFF2-40B4-BE49-F238E27FC236}">
                  <a16:creationId xmlns:a16="http://schemas.microsoft.com/office/drawing/2014/main" id="{349675F6-1FF1-C5BC-EE63-13F3805300D3}"/>
                </a:ext>
              </a:extLst>
            </p:cNvPr>
            <p:cNvSpPr txBox="1"/>
            <p:nvPr/>
          </p:nvSpPr>
          <p:spPr>
            <a:xfrm>
              <a:off x="1103261" y="324735"/>
              <a:ext cx="5128206" cy="400110"/>
            </a:xfrm>
            <a:prstGeom prst="rect">
              <a:avLst/>
            </a:prstGeom>
            <a:noFill/>
          </p:spPr>
          <p:txBody>
            <a:bodyPr wrap="square" rtlCol="0">
              <a:spAutoFit/>
            </a:bodyPr>
            <a:lstStyle/>
            <a:p>
              <a:r>
                <a:rPr lang="en-US" sz="2000" b="1">
                  <a:solidFill>
                    <a:srgbClr val="333333"/>
                  </a:solidFill>
                  <a:latin typeface="Avenir Book" panose="02000503020000020003" pitchFamily="2" charset="0"/>
                </a:rPr>
                <a:t>dine &amp; discover</a:t>
              </a:r>
            </a:p>
          </p:txBody>
        </p:sp>
        <p:pic>
          <p:nvPicPr>
            <p:cNvPr id="11" name="Picture 10" descr="A black and white logo&#10;&#10;Description automatically generated">
              <a:extLst>
                <a:ext uri="{FF2B5EF4-FFF2-40B4-BE49-F238E27FC236}">
                  <a16:creationId xmlns:a16="http://schemas.microsoft.com/office/drawing/2014/main" id="{C3701D18-0545-EFA1-7314-34B3FF16EDEA}"/>
                </a:ext>
              </a:extLst>
            </p:cNvPr>
            <p:cNvPicPr>
              <a:picLocks noChangeAspect="1"/>
            </p:cNvPicPr>
            <p:nvPr/>
          </p:nvPicPr>
          <p:blipFill rotWithShape="1">
            <a:blip r:embed="rId4"/>
            <a:srcRect l="27653" t="-1275" b="-1"/>
            <a:stretch/>
          </p:blipFill>
          <p:spPr>
            <a:xfrm>
              <a:off x="3352122" y="270318"/>
              <a:ext cx="685598" cy="508944"/>
            </a:xfrm>
            <a:prstGeom prst="rect">
              <a:avLst/>
            </a:prstGeom>
          </p:spPr>
        </p:pic>
        <p:grpSp>
          <p:nvGrpSpPr>
            <p:cNvPr id="12" name="Group 11">
              <a:extLst>
                <a:ext uri="{FF2B5EF4-FFF2-40B4-BE49-F238E27FC236}">
                  <a16:creationId xmlns:a16="http://schemas.microsoft.com/office/drawing/2014/main" id="{A20E90D8-2060-2C09-E6D5-34E74AAF6F01}"/>
                </a:ext>
              </a:extLst>
            </p:cNvPr>
            <p:cNvGrpSpPr>
              <a:grpSpLocks noChangeAspect="1"/>
            </p:cNvGrpSpPr>
            <p:nvPr/>
          </p:nvGrpSpPr>
          <p:grpSpPr>
            <a:xfrm>
              <a:off x="11402274" y="270319"/>
              <a:ext cx="508945" cy="508943"/>
              <a:chOff x="10718800" y="160943"/>
              <a:chExt cx="698501" cy="698500"/>
            </a:xfrm>
          </p:grpSpPr>
          <p:sp>
            <p:nvSpPr>
              <p:cNvPr id="20" name="Oval 19">
                <a:extLst>
                  <a:ext uri="{FF2B5EF4-FFF2-40B4-BE49-F238E27FC236}">
                    <a16:creationId xmlns:a16="http://schemas.microsoft.com/office/drawing/2014/main" id="{C94D1D9D-A2AC-2C2E-D0F7-5A0104C5FA2F}"/>
                  </a:ext>
                </a:extLst>
              </p:cNvPr>
              <p:cNvSpPr>
                <a:spLocks noChangeAspect="1"/>
              </p:cNvSpPr>
              <p:nvPr/>
            </p:nvSpPr>
            <p:spPr>
              <a:xfrm>
                <a:off x="10718800" y="160943"/>
                <a:ext cx="698500" cy="69850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User with solid fill">
                <a:extLst>
                  <a:ext uri="{FF2B5EF4-FFF2-40B4-BE49-F238E27FC236}">
                    <a16:creationId xmlns:a16="http://schemas.microsoft.com/office/drawing/2014/main" id="{90BDC960-664E-0ED3-3D43-2DB0B65CEA7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6734"/>
              <a:stretch/>
            </p:blipFill>
            <p:spPr>
              <a:xfrm>
                <a:off x="10718801" y="160943"/>
                <a:ext cx="698500" cy="698500"/>
              </a:xfrm>
              <a:prstGeom prst="ellipse">
                <a:avLst/>
              </a:prstGeom>
            </p:spPr>
          </p:pic>
        </p:grpSp>
        <p:sp>
          <p:nvSpPr>
            <p:cNvPr id="13" name="TextBox 12">
              <a:extLst>
                <a:ext uri="{FF2B5EF4-FFF2-40B4-BE49-F238E27FC236}">
                  <a16:creationId xmlns:a16="http://schemas.microsoft.com/office/drawing/2014/main" id="{CB4E03D5-2686-A2B8-FC2F-147C34B54776}"/>
                </a:ext>
              </a:extLst>
            </p:cNvPr>
            <p:cNvSpPr txBox="1"/>
            <p:nvPr/>
          </p:nvSpPr>
          <p:spPr>
            <a:xfrm>
              <a:off x="10466973" y="355513"/>
              <a:ext cx="1444245"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Sign in</a:t>
              </a:r>
            </a:p>
          </p:txBody>
        </p:sp>
        <p:pic>
          <p:nvPicPr>
            <p:cNvPr id="14" name="Graphic 13" descr="Ringer outline">
              <a:extLst>
                <a:ext uri="{FF2B5EF4-FFF2-40B4-BE49-F238E27FC236}">
                  <a16:creationId xmlns:a16="http://schemas.microsoft.com/office/drawing/2014/main" id="{32BF7CD0-F075-DA86-CF0D-37C2DB37DB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7113" y="355513"/>
              <a:ext cx="338554" cy="338554"/>
            </a:xfrm>
            <a:prstGeom prst="rect">
              <a:avLst/>
            </a:prstGeom>
          </p:spPr>
        </p:pic>
        <p:sp>
          <p:nvSpPr>
            <p:cNvPr id="15" name="TextBox 14">
              <a:extLst>
                <a:ext uri="{FF2B5EF4-FFF2-40B4-BE49-F238E27FC236}">
                  <a16:creationId xmlns:a16="http://schemas.microsoft.com/office/drawing/2014/main" id="{E15F4513-4480-45FB-4D23-5EF0A4AD4D05}"/>
                </a:ext>
              </a:extLst>
            </p:cNvPr>
            <p:cNvSpPr txBox="1"/>
            <p:nvPr/>
          </p:nvSpPr>
          <p:spPr>
            <a:xfrm>
              <a:off x="7884458" y="355513"/>
              <a:ext cx="1608469" cy="338554"/>
            </a:xfrm>
            <a:prstGeom prst="rect">
              <a:avLst/>
            </a:prstGeom>
            <a:noFill/>
          </p:spPr>
          <p:txBody>
            <a:bodyPr wrap="square" rtlCol="0">
              <a:spAutoFit/>
            </a:bodyPr>
            <a:lstStyle/>
            <a:p>
              <a:r>
                <a:rPr lang="en-US" sz="1600" b="1">
                  <a:solidFill>
                    <a:srgbClr val="333333"/>
                  </a:solidFill>
                  <a:latin typeface="Avenir Book" panose="02000503020000020003" pitchFamily="2" charset="0"/>
                </a:rPr>
                <a:t>Write a Review</a:t>
              </a:r>
            </a:p>
          </p:txBody>
        </p:sp>
        <p:sp>
          <p:nvSpPr>
            <p:cNvPr id="16" name="TextBox 15">
              <a:extLst>
                <a:ext uri="{FF2B5EF4-FFF2-40B4-BE49-F238E27FC236}">
                  <a16:creationId xmlns:a16="http://schemas.microsoft.com/office/drawing/2014/main" id="{F12C4BAB-E722-B867-0553-229C87AE70A5}"/>
                </a:ext>
              </a:extLst>
            </p:cNvPr>
            <p:cNvSpPr txBox="1"/>
            <p:nvPr/>
          </p:nvSpPr>
          <p:spPr>
            <a:xfrm>
              <a:off x="5632378" y="355513"/>
              <a:ext cx="2101646"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Top Recommended</a:t>
              </a:r>
            </a:p>
          </p:txBody>
        </p:sp>
        <p:pic>
          <p:nvPicPr>
            <p:cNvPr id="17" name="Picture 16" descr="A black and white logo&#10;&#10;Description automatically generated">
              <a:extLst>
                <a:ext uri="{FF2B5EF4-FFF2-40B4-BE49-F238E27FC236}">
                  <a16:creationId xmlns:a16="http://schemas.microsoft.com/office/drawing/2014/main" id="{F5E140E0-3033-C1D3-56E8-E97195B746AD}"/>
                </a:ext>
              </a:extLst>
            </p:cNvPr>
            <p:cNvPicPr>
              <a:picLocks noChangeAspect="1"/>
            </p:cNvPicPr>
            <p:nvPr/>
          </p:nvPicPr>
          <p:blipFill rotWithShape="1">
            <a:blip r:embed="rId4"/>
            <a:srcRect l="74336" t="1871"/>
            <a:stretch/>
          </p:blipFill>
          <p:spPr>
            <a:xfrm>
              <a:off x="7612835" y="278223"/>
              <a:ext cx="243208" cy="493134"/>
            </a:xfrm>
            <a:prstGeom prst="rect">
              <a:avLst/>
            </a:prstGeom>
          </p:spPr>
        </p:pic>
        <p:cxnSp>
          <p:nvCxnSpPr>
            <p:cNvPr id="18" name="Straight Connector 17">
              <a:extLst>
                <a:ext uri="{FF2B5EF4-FFF2-40B4-BE49-F238E27FC236}">
                  <a16:creationId xmlns:a16="http://schemas.microsoft.com/office/drawing/2014/main" id="{05F22E52-EF40-772A-3CF4-1A7FFD84093D}"/>
                </a:ext>
              </a:extLst>
            </p:cNvPr>
            <p:cNvCxnSpPr>
              <a:cxnSpLocks/>
            </p:cNvCxnSpPr>
            <p:nvPr/>
          </p:nvCxnSpPr>
          <p:spPr>
            <a:xfrm>
              <a:off x="3200383" y="272790"/>
              <a:ext cx="0" cy="504000"/>
            </a:xfrm>
            <a:prstGeom prst="line">
              <a:avLst/>
            </a:prstGeom>
            <a:ln>
              <a:solidFill>
                <a:srgbClr val="F0F0F0"/>
              </a:solidFill>
            </a:ln>
          </p:spPr>
          <p:style>
            <a:lnRef idx="2">
              <a:schemeClr val="accent1"/>
            </a:lnRef>
            <a:fillRef idx="0">
              <a:schemeClr val="accent1"/>
            </a:fillRef>
            <a:effectRef idx="1">
              <a:schemeClr val="accent1"/>
            </a:effectRef>
            <a:fontRef idx="minor">
              <a:schemeClr val="tx1"/>
            </a:fontRef>
          </p:style>
        </p:cxnSp>
        <p:pic>
          <p:nvPicPr>
            <p:cNvPr id="19" name="Graphic 18" descr="Inbox outline">
              <a:extLst>
                <a:ext uri="{FF2B5EF4-FFF2-40B4-BE49-F238E27FC236}">
                  <a16:creationId xmlns:a16="http://schemas.microsoft.com/office/drawing/2014/main" id="{AF53C118-F5CC-C67B-524D-63922F7E4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36248" y="313803"/>
              <a:ext cx="421975" cy="421975"/>
            </a:xfrm>
            <a:prstGeom prst="rect">
              <a:avLst/>
            </a:prstGeom>
          </p:spPr>
        </p:pic>
      </p:grpSp>
      <p:sp>
        <p:nvSpPr>
          <p:cNvPr id="4" name="TextBox 3">
            <a:extLst>
              <a:ext uri="{FF2B5EF4-FFF2-40B4-BE49-F238E27FC236}">
                <a16:creationId xmlns:a16="http://schemas.microsoft.com/office/drawing/2014/main" id="{A3A8378B-7D0B-10F6-D314-52C54131D9DF}"/>
              </a:ext>
            </a:extLst>
          </p:cNvPr>
          <p:cNvSpPr txBox="1"/>
          <p:nvPr/>
        </p:nvSpPr>
        <p:spPr>
          <a:xfrm>
            <a:off x="343696" y="1075533"/>
            <a:ext cx="2733135" cy="338554"/>
          </a:xfrm>
          <a:prstGeom prst="rect">
            <a:avLst/>
          </a:prstGeom>
          <a:noFill/>
        </p:spPr>
        <p:txBody>
          <a:bodyPr wrap="square" rtlCol="0">
            <a:spAutoFit/>
          </a:bodyPr>
          <a:lstStyle/>
          <a:p>
            <a:r>
              <a:rPr lang="en-US" sz="1600" b="1" dirty="0">
                <a:solidFill>
                  <a:srgbClr val="333333"/>
                </a:solidFill>
                <a:latin typeface="Avenir Book" panose="02000503020000020003" pitchFamily="2" charset="0"/>
              </a:rPr>
              <a:t>Sample Restaurant Profile</a:t>
            </a:r>
          </a:p>
        </p:txBody>
      </p:sp>
      <p:pic>
        <p:nvPicPr>
          <p:cNvPr id="2050" name="Picture 2">
            <a:extLst>
              <a:ext uri="{FF2B5EF4-FFF2-40B4-BE49-F238E27FC236}">
                <a16:creationId xmlns:a16="http://schemas.microsoft.com/office/drawing/2014/main" id="{F764BF6E-B8F3-9AEF-63FB-E355C7215E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614" y="1395552"/>
            <a:ext cx="6006536" cy="3126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A6929EA-E75B-0CC4-3A01-3AE338D6DF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7719" y="4253001"/>
            <a:ext cx="1174406" cy="7638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EE653C0-DD3C-1643-9EAA-F29CC30BF1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85212" y="5016843"/>
            <a:ext cx="3726913" cy="16108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3862F10-D060-9E82-1690-1AC8FD7CAD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6878" y="1147357"/>
            <a:ext cx="5032164" cy="17331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474F1C5-B3C2-FBEC-02E1-A2A0022978E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84317"/>
          <a:stretch/>
        </p:blipFill>
        <p:spPr bwMode="auto">
          <a:xfrm>
            <a:off x="6683200" y="2880525"/>
            <a:ext cx="5010307" cy="122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5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TotalTime>
  <Words>1813</Words>
  <Application>Microsoft Macintosh PowerPoint</Application>
  <PresentationFormat>Widescreen</PresentationFormat>
  <Paragraphs>350</Paragraphs>
  <Slides>28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Avenir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Cara-Li Farrell</dc:creator>
  <cp:lastModifiedBy>Cara-Li Farrell</cp:lastModifiedBy>
  <cp:revision>121</cp:revision>
  <dcterms:created xsi:type="dcterms:W3CDTF">2024-03-28T02:45:02Z</dcterms:created>
  <dcterms:modified xsi:type="dcterms:W3CDTF">2024-11-04T20:56:13Z</dcterms:modified>
</cp:coreProperties>
</file>